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</p:sldMasterIdLst>
  <p:sldIdLst>
    <p:sldId id="262" r:id="rId2"/>
    <p:sldId id="263" r:id="rId3"/>
    <p:sldId id="264" r:id="rId4"/>
    <p:sldId id="265" r:id="rId5"/>
    <p:sldId id="266" r:id="rId6"/>
    <p:sldId id="267" r:id="rId7"/>
    <p:sldId id="268" r:id="rId8"/>
    <p:sldId id="256" r:id="rId9"/>
    <p:sldId id="257" r:id="rId10"/>
    <p:sldId id="258" r:id="rId11"/>
    <p:sldId id="259" r:id="rId12"/>
    <p:sldId id="269" r:id="rId13"/>
    <p:sldId id="270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4568"/>
    <p:restoredTop sz="94218"/>
  </p:normalViewPr>
  <p:slideViewPr>
    <p:cSldViewPr snapToGrid="0" snapToObjects="1">
      <p:cViewPr varScale="1">
        <p:scale>
          <a:sx n="37" d="100"/>
          <a:sy n="37" d="100"/>
        </p:scale>
        <p:origin x="208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71B0-DA01-0149-92A8-1CF04CFE6B76}" type="datetimeFigureOut">
              <a:rPr lang="es-ES" smtClean="0"/>
              <a:t>26/10/20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2E8C-BD4D-6A46-812B-7EF87596BA7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9054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71B0-DA01-0149-92A8-1CF04CFE6B76}" type="datetimeFigureOut">
              <a:rPr lang="es-ES" smtClean="0"/>
              <a:t>26/10/20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2E8C-BD4D-6A46-812B-7EF87596BA7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6741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71B0-DA01-0149-92A8-1CF04CFE6B76}" type="datetimeFigureOut">
              <a:rPr lang="es-ES" smtClean="0"/>
              <a:t>26/10/20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2E8C-BD4D-6A46-812B-7EF87596BA7B}" type="slidenum">
              <a:rPr lang="es-ES" smtClean="0"/>
              <a:t>‹Nr.›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7739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71B0-DA01-0149-92A8-1CF04CFE6B76}" type="datetimeFigureOut">
              <a:rPr lang="es-ES" smtClean="0"/>
              <a:t>26/10/20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2E8C-BD4D-6A46-812B-7EF87596BA7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6306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71B0-DA01-0149-92A8-1CF04CFE6B76}" type="datetimeFigureOut">
              <a:rPr lang="es-ES" smtClean="0"/>
              <a:t>26/10/20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2E8C-BD4D-6A46-812B-7EF87596BA7B}" type="slidenum">
              <a:rPr lang="es-ES" smtClean="0"/>
              <a:t>‹Nr.›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3606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71B0-DA01-0149-92A8-1CF04CFE6B76}" type="datetimeFigureOut">
              <a:rPr lang="es-ES" smtClean="0"/>
              <a:t>26/10/20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2E8C-BD4D-6A46-812B-7EF87596BA7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17838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71B0-DA01-0149-92A8-1CF04CFE6B76}" type="datetimeFigureOut">
              <a:rPr lang="es-ES" smtClean="0"/>
              <a:t>26/10/20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2E8C-BD4D-6A46-812B-7EF87596BA7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6340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71B0-DA01-0149-92A8-1CF04CFE6B76}" type="datetimeFigureOut">
              <a:rPr lang="es-ES" smtClean="0"/>
              <a:t>26/10/20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2E8C-BD4D-6A46-812B-7EF87596BA7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7352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71B0-DA01-0149-92A8-1CF04CFE6B76}" type="datetimeFigureOut">
              <a:rPr lang="es-ES" smtClean="0"/>
              <a:t>26/10/20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2E8C-BD4D-6A46-812B-7EF87596BA7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1645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71B0-DA01-0149-92A8-1CF04CFE6B76}" type="datetimeFigureOut">
              <a:rPr lang="es-ES" smtClean="0"/>
              <a:t>26/10/20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2E8C-BD4D-6A46-812B-7EF87596BA7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740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71B0-DA01-0149-92A8-1CF04CFE6B76}" type="datetimeFigureOut">
              <a:rPr lang="es-ES" smtClean="0"/>
              <a:t>26/10/20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2E8C-BD4D-6A46-812B-7EF87596BA7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7679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71B0-DA01-0149-92A8-1CF04CFE6B76}" type="datetimeFigureOut">
              <a:rPr lang="es-ES" smtClean="0"/>
              <a:t>26/10/20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2E8C-BD4D-6A46-812B-7EF87596BA7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6811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71B0-DA01-0149-92A8-1CF04CFE6B76}" type="datetimeFigureOut">
              <a:rPr lang="es-ES" smtClean="0"/>
              <a:t>26/10/20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2E8C-BD4D-6A46-812B-7EF87596BA7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3207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71B0-DA01-0149-92A8-1CF04CFE6B76}" type="datetimeFigureOut">
              <a:rPr lang="es-ES" smtClean="0"/>
              <a:t>26/10/20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2E8C-BD4D-6A46-812B-7EF87596BA7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0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71B0-DA01-0149-92A8-1CF04CFE6B76}" type="datetimeFigureOut">
              <a:rPr lang="es-ES" smtClean="0"/>
              <a:t>26/10/20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2E8C-BD4D-6A46-812B-7EF87596BA7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4647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71B0-DA01-0149-92A8-1CF04CFE6B76}" type="datetimeFigureOut">
              <a:rPr lang="es-ES" smtClean="0"/>
              <a:t>26/10/20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2E8C-BD4D-6A46-812B-7EF87596BA7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5905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971B0-DA01-0149-92A8-1CF04CFE6B76}" type="datetimeFigureOut">
              <a:rPr lang="es-ES" smtClean="0"/>
              <a:t>26/10/20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F04F2E8C-BD4D-6A46-812B-7EF87596BA7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082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Relationship Id="rId3" Type="http://schemas.openxmlformats.org/officeDocument/2006/relationships/image" Target="../media/image18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Relationship Id="rId3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67934" y="438150"/>
            <a:ext cx="8596668" cy="1320800"/>
          </a:xfrm>
        </p:spPr>
        <p:txBody>
          <a:bodyPr/>
          <a:lstStyle/>
          <a:p>
            <a:pPr algn="ctr"/>
            <a:r>
              <a:rPr lang="es-ES" dirty="0" smtClean="0">
                <a:solidFill>
                  <a:srgbClr val="FFFF00"/>
                </a:solidFill>
                <a:latin typeface="Chalkduster" charset="0"/>
                <a:ea typeface="Chalkduster" charset="0"/>
                <a:cs typeface="Chalkduster" charset="0"/>
              </a:rPr>
              <a:t>Unidad 1: La </a:t>
            </a:r>
            <a:r>
              <a:rPr lang="es-ES" dirty="0" err="1" smtClean="0">
                <a:solidFill>
                  <a:srgbClr val="FFFF00"/>
                </a:solidFill>
                <a:latin typeface="Chalkduster" charset="0"/>
                <a:ea typeface="Chalkduster" charset="0"/>
                <a:cs typeface="Chalkduster" charset="0"/>
              </a:rPr>
              <a:t>organizaci</a:t>
            </a:r>
            <a:r>
              <a:rPr lang="es-ES_tradnl" dirty="0" err="1" smtClean="0">
                <a:solidFill>
                  <a:srgbClr val="FFFF00"/>
                </a:solidFill>
                <a:latin typeface="Chalkduster" charset="0"/>
                <a:ea typeface="Chalkduster" charset="0"/>
                <a:cs typeface="Chalkduster" charset="0"/>
              </a:rPr>
              <a:t>ón</a:t>
            </a:r>
            <a:r>
              <a:rPr lang="es-ES_tradnl" dirty="0" smtClean="0">
                <a:solidFill>
                  <a:srgbClr val="FFFF00"/>
                </a:solidFill>
                <a:latin typeface="Chalkduster" charset="0"/>
                <a:ea typeface="Chalkduster" charset="0"/>
                <a:cs typeface="Chalkduster" charset="0"/>
              </a:rPr>
              <a:t> del cuerpo humano</a:t>
            </a:r>
            <a:endParaRPr lang="es-ES" dirty="0">
              <a:solidFill>
                <a:srgbClr val="FFFF00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961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Chalkduster" charset="0"/>
                <a:ea typeface="Chalkduster" charset="0"/>
                <a:cs typeface="Chalkduster" charset="0"/>
              </a:rPr>
              <a:t>Tejido epitelial</a:t>
            </a:r>
            <a:endParaRPr lang="es-ES" dirty="0"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34" y="1380503"/>
            <a:ext cx="9303808" cy="524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30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Chalkduster" charset="0"/>
                <a:ea typeface="Chalkduster" charset="0"/>
                <a:cs typeface="Chalkduster" charset="0"/>
              </a:rPr>
              <a:t>Tejido conectivo</a:t>
            </a:r>
            <a:endParaRPr lang="es-ES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478893"/>
            <a:ext cx="10865005" cy="485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75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latin typeface="Chalkduster" charset="0"/>
                <a:ea typeface="Chalkduster" charset="0"/>
                <a:cs typeface="Chalkduster" charset="0"/>
              </a:rPr>
              <a:t> Tejido nervioso</a:t>
            </a:r>
            <a:endParaRPr lang="es-ES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1338803"/>
            <a:ext cx="8596668" cy="3880773"/>
          </a:xfrm>
        </p:spPr>
        <p:txBody>
          <a:bodyPr/>
          <a:lstStyle/>
          <a:p>
            <a:r>
              <a:rPr lang="es-ES" dirty="0" smtClean="0">
                <a:latin typeface="Chalkduster" charset="0"/>
                <a:ea typeface="Chalkduster" charset="0"/>
                <a:cs typeface="Chalkduster" charset="0"/>
              </a:rPr>
              <a:t>Compone el </a:t>
            </a:r>
            <a:r>
              <a:rPr lang="es-ES" dirty="0" err="1" smtClean="0">
                <a:latin typeface="Chalkduster" charset="0"/>
                <a:ea typeface="Chalkduster" charset="0"/>
                <a:cs typeface="Chalkduster" charset="0"/>
              </a:rPr>
              <a:t>enc</a:t>
            </a:r>
            <a:r>
              <a:rPr lang="es-ES_tradnl" dirty="0" err="1" smtClean="0">
                <a:latin typeface="Chalkduster" charset="0"/>
                <a:ea typeface="Chalkduster" charset="0"/>
                <a:cs typeface="Chalkduster" charset="0"/>
              </a:rPr>
              <a:t>éfalo</a:t>
            </a:r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, la medula espinal y los nervios.</a:t>
            </a:r>
          </a:p>
          <a:p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Se encarga de recoger la información tanto del exterior como del interior de l cuerpo y de transmitirla de unos lugares a otros del organismo para elaborar las respuestas adecuadas.</a:t>
            </a:r>
          </a:p>
          <a:p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Las principales  células nerviosas son las neuronas</a:t>
            </a:r>
            <a:endParaRPr lang="es-ES" dirty="0"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4" name="Marcador de conteni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924" y="3534554"/>
            <a:ext cx="5725520" cy="304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9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latin typeface="Chalkduster" charset="0"/>
                <a:ea typeface="Chalkduster" charset="0"/>
                <a:cs typeface="Chalkduster" charset="0"/>
              </a:rPr>
              <a:t>Tejido muscular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>
                <a:latin typeface="Chalkduster" charset="0"/>
                <a:ea typeface="Chalkduster" charset="0"/>
                <a:cs typeface="Chalkduster" charset="0"/>
              </a:rPr>
              <a:t>Componente principal de los m</a:t>
            </a:r>
            <a:r>
              <a:rPr lang="es-ES_tradnl" dirty="0" err="1" smtClean="0">
                <a:latin typeface="Chalkduster" charset="0"/>
                <a:ea typeface="Chalkduster" charset="0"/>
                <a:cs typeface="Chalkduster" charset="0"/>
              </a:rPr>
              <a:t>úsculos</a:t>
            </a:r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 y responsable de movimiento de las distintas partes del organismo.</a:t>
            </a:r>
          </a:p>
          <a:p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Tiene células alargadas llamadas fibras musculares.</a:t>
            </a:r>
          </a:p>
          <a:p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Hay dos tipos de fibras: estriadas y lisas.</a:t>
            </a:r>
          </a:p>
          <a:p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Según sea el tipo de fibra y su contracción se distinguen tres tipos de tejidos:</a:t>
            </a:r>
          </a:p>
          <a:p>
            <a:r>
              <a:rPr lang="es-ES_tradnl" b="1" dirty="0" smtClean="0">
                <a:latin typeface="Chalkduster" charset="0"/>
                <a:ea typeface="Chalkduster" charset="0"/>
                <a:cs typeface="Chalkduster" charset="0"/>
              </a:rPr>
              <a:t>Tejido muscular estriado esquelético</a:t>
            </a:r>
          </a:p>
          <a:p>
            <a:r>
              <a:rPr lang="es-ES_tradnl" b="1" dirty="0" smtClean="0">
                <a:latin typeface="Chalkduster" charset="0"/>
                <a:ea typeface="Chalkduster" charset="0"/>
                <a:cs typeface="Chalkduster" charset="0"/>
              </a:rPr>
              <a:t>Tejido muscular estriado cardiaco</a:t>
            </a:r>
          </a:p>
          <a:p>
            <a:r>
              <a:rPr lang="es-ES_tradnl" b="1" dirty="0" smtClean="0">
                <a:latin typeface="Chalkduster" charset="0"/>
                <a:ea typeface="Chalkduster" charset="0"/>
                <a:cs typeface="Chalkduster" charset="0"/>
              </a:rPr>
              <a:t>Tejido muscular liso</a:t>
            </a:r>
            <a:endParaRPr lang="es-ES" b="1" dirty="0"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4" name="Marcador de conteni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787" y="1656017"/>
            <a:ext cx="3883213" cy="488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12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latin typeface="Chalkduster" charset="0"/>
                <a:ea typeface="Chalkduster" charset="0"/>
                <a:cs typeface="Chalkduster" charset="0"/>
              </a:rPr>
              <a:t>Medio interno</a:t>
            </a:r>
            <a:endParaRPr lang="es-ES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>
                <a:latin typeface="Chalkduster" charset="0"/>
                <a:ea typeface="Chalkduster" charset="0"/>
                <a:cs typeface="Chalkduster" charset="0"/>
              </a:rPr>
              <a:t>L</a:t>
            </a:r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íquido que rodea a cada una de las células de un organismo. </a:t>
            </a:r>
          </a:p>
          <a:p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Su función es realizar el intercambio de sustancias con el medio externo.</a:t>
            </a:r>
          </a:p>
          <a:p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EL medio interno tiene unas características propias.</a:t>
            </a:r>
          </a:p>
          <a:p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Se denomina homeostasis al conjunto de mecanismos por el que todos los seres vivos tienden a alcanzar una estabilidad en las propiedades de su medio interno.</a:t>
            </a:r>
            <a:endParaRPr lang="es-ES" dirty="0"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002" y="2543613"/>
            <a:ext cx="2917998" cy="372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12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Órganos y sistemas de órganos</a:t>
            </a:r>
            <a:endParaRPr lang="es-ES" dirty="0"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6944" y="1514296"/>
            <a:ext cx="8956625" cy="452772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002" y="4307075"/>
            <a:ext cx="2735832" cy="228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19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latin typeface="Chalkduster" charset="0"/>
                <a:ea typeface="Chalkduster" charset="0"/>
                <a:cs typeface="Chalkduster" charset="0"/>
              </a:rPr>
              <a:t>La </a:t>
            </a:r>
            <a:r>
              <a:rPr lang="es-ES" dirty="0" err="1" smtClean="0">
                <a:latin typeface="Chalkduster" charset="0"/>
                <a:ea typeface="Chalkduster" charset="0"/>
                <a:cs typeface="Chalkduster" charset="0"/>
              </a:rPr>
              <a:t>organizaci</a:t>
            </a:r>
            <a:r>
              <a:rPr lang="es-ES_tradnl" dirty="0" err="1" smtClean="0">
                <a:latin typeface="Chalkduster" charset="0"/>
                <a:ea typeface="Chalkduster" charset="0"/>
                <a:cs typeface="Chalkduster" charset="0"/>
              </a:rPr>
              <a:t>ón</a:t>
            </a:r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 de los seres vivos</a:t>
            </a:r>
            <a:endParaRPr lang="es-ES" dirty="0"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5662" y="1930400"/>
            <a:ext cx="6717322" cy="464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5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latin typeface="Chalkduster" charset="0"/>
                <a:ea typeface="Chalkduster" charset="0"/>
                <a:cs typeface="Chalkduster" charset="0"/>
              </a:rPr>
              <a:t>Nuestro organismo </a:t>
            </a:r>
            <a:r>
              <a:rPr lang="es-ES" dirty="0" err="1" smtClean="0">
                <a:latin typeface="Chalkduster" charset="0"/>
                <a:ea typeface="Chalkduster" charset="0"/>
                <a:cs typeface="Chalkduster" charset="0"/>
              </a:rPr>
              <a:t>est</a:t>
            </a:r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á formado por células</a:t>
            </a:r>
            <a:endParaRPr lang="es-ES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r>
              <a:rPr lang="es-ES" dirty="0" smtClean="0">
                <a:latin typeface="Chalkduster" charset="0"/>
                <a:ea typeface="Chalkduster" charset="0"/>
                <a:cs typeface="Chalkduster" charset="0"/>
              </a:rPr>
              <a:t>La c</a:t>
            </a:r>
            <a:r>
              <a:rPr lang="es-ES_tradnl" dirty="0" err="1" smtClean="0">
                <a:latin typeface="Chalkduster" charset="0"/>
                <a:ea typeface="Chalkduster" charset="0"/>
                <a:cs typeface="Chalkduster" charset="0"/>
              </a:rPr>
              <a:t>élula</a:t>
            </a:r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 es la unidad vital y funcional</a:t>
            </a:r>
          </a:p>
          <a:p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La célula es la unidad básica por la que estamos formados los seres vivos.</a:t>
            </a:r>
          </a:p>
          <a:p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Es una unidad mínima capaz de realizar las tres funciones vitales.</a:t>
            </a:r>
          </a:p>
          <a:p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Tipos de células : </a:t>
            </a:r>
          </a:p>
          <a:p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Eucariotas                                   </a:t>
            </a:r>
            <a:r>
              <a:rPr lang="es-ES_tradnl" dirty="0" smtClean="0"/>
              <a:t>Procariotas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8363" y="808622"/>
            <a:ext cx="3103419" cy="270393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4876799"/>
            <a:ext cx="2324100" cy="15863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4445" y="4738053"/>
            <a:ext cx="4152900" cy="186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26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latin typeface="Chalkduster" charset="0"/>
                <a:ea typeface="Chalkduster" charset="0"/>
                <a:cs typeface="Chalkduster" charset="0"/>
              </a:rPr>
              <a:t>Componentes comunes de todas las c</a:t>
            </a:r>
            <a:r>
              <a:rPr lang="es-ES_tradnl" dirty="0" err="1" smtClean="0">
                <a:latin typeface="Chalkduster" charset="0"/>
                <a:ea typeface="Chalkduster" charset="0"/>
                <a:cs typeface="Chalkduster" charset="0"/>
              </a:rPr>
              <a:t>élulas</a:t>
            </a:r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 humanas</a:t>
            </a:r>
            <a:endParaRPr lang="es-ES" dirty="0"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4205" y="2244436"/>
            <a:ext cx="8329797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81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latin typeface="Chalkduster" charset="0"/>
                <a:ea typeface="Chalkduster" charset="0"/>
                <a:cs typeface="Chalkduster" charset="0"/>
              </a:rPr>
              <a:t>Componentes de una c</a:t>
            </a:r>
            <a:r>
              <a:rPr lang="es-ES_tradnl" dirty="0" err="1" smtClean="0">
                <a:latin typeface="Chalkduster" charset="0"/>
                <a:ea typeface="Chalkduster" charset="0"/>
                <a:cs typeface="Chalkduster" charset="0"/>
              </a:rPr>
              <a:t>élula</a:t>
            </a:r>
            <a:endParaRPr lang="es-ES" dirty="0"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3" y="1255534"/>
            <a:ext cx="9795105" cy="531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63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Chalkduster" charset="0"/>
                <a:ea typeface="Chalkduster" charset="0"/>
                <a:cs typeface="Chalkduster" charset="0"/>
              </a:rPr>
              <a:t>Estructura del n</a:t>
            </a:r>
            <a:r>
              <a:rPr lang="es-ES_tradnl" dirty="0" err="1" smtClean="0">
                <a:latin typeface="Chalkduster" charset="0"/>
                <a:ea typeface="Chalkduster" charset="0"/>
                <a:cs typeface="Chalkduster" charset="0"/>
              </a:rPr>
              <a:t>úcleo</a:t>
            </a:r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 celular</a:t>
            </a:r>
            <a:endParaRPr lang="es-ES" dirty="0"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6" y="1495570"/>
            <a:ext cx="10103030" cy="462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66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599"/>
            <a:ext cx="8910011" cy="1550989"/>
          </a:xfrm>
        </p:spPr>
        <p:txBody>
          <a:bodyPr>
            <a:normAutofit/>
          </a:bodyPr>
          <a:lstStyle/>
          <a:p>
            <a:pPr algn="ctr"/>
            <a:r>
              <a:rPr lang="es-ES" dirty="0" err="1" smtClean="0">
                <a:latin typeface="Chalkduster" charset="0"/>
                <a:ea typeface="Chalkduster" charset="0"/>
                <a:cs typeface="Chalkduster" charset="0"/>
              </a:rPr>
              <a:t>Especializaci</a:t>
            </a:r>
            <a:r>
              <a:rPr lang="es-ES_tradnl" dirty="0" err="1" smtClean="0">
                <a:latin typeface="Chalkduster" charset="0"/>
                <a:ea typeface="Chalkduster" charset="0"/>
                <a:cs typeface="Chalkduster" charset="0"/>
              </a:rPr>
              <a:t>ón</a:t>
            </a:r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 celular</a:t>
            </a:r>
            <a:b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</a:br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/>
            </a:r>
            <a:b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</a:br>
            <a:r>
              <a:rPr lang="es-ES_tradnl" sz="2000" dirty="0" smtClean="0">
                <a:latin typeface="Chalkduster" charset="0"/>
                <a:ea typeface="Chalkduster" charset="0"/>
                <a:cs typeface="Chalkduster" charset="0"/>
              </a:rPr>
              <a:t>¿ qué significa que una célula está especializada?</a:t>
            </a:r>
            <a:endParaRPr lang="es-ES" sz="2000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3" y="2659353"/>
            <a:ext cx="8596668" cy="3880773"/>
          </a:xfrm>
        </p:spPr>
        <p:txBody>
          <a:bodyPr/>
          <a:lstStyle/>
          <a:p>
            <a:r>
              <a:rPr lang="es-ES" dirty="0" smtClean="0">
                <a:latin typeface="Chalkduster" charset="0"/>
                <a:ea typeface="Chalkduster" charset="0"/>
                <a:cs typeface="Chalkduster" charset="0"/>
              </a:rPr>
              <a:t>Poseen </a:t>
            </a:r>
            <a:r>
              <a:rPr lang="es-ES" dirty="0" err="1" smtClean="0">
                <a:latin typeface="Chalkduster" charset="0"/>
                <a:ea typeface="Chalkduster" charset="0"/>
                <a:cs typeface="Chalkduster" charset="0"/>
              </a:rPr>
              <a:t>caracter</a:t>
            </a:r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ísticas particulares que la hacen adecuada para realizar una función. Este proceso supone que : </a:t>
            </a:r>
          </a:p>
          <a:p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Hacen un trabajo determinado</a:t>
            </a:r>
          </a:p>
          <a:p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Desarrollan una forma característica.</a:t>
            </a:r>
          </a:p>
          <a:p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Se producen cambios en su citoplasma.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2146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latin typeface="Chalkduster" charset="0"/>
                <a:ea typeface="Chalkduster" charset="0"/>
                <a:cs typeface="Chalkduster" charset="0"/>
              </a:rPr>
              <a:t>C</a:t>
            </a:r>
            <a:r>
              <a:rPr lang="es-ES_tradnl" dirty="0" err="1" smtClean="0">
                <a:latin typeface="Chalkduster" charset="0"/>
                <a:ea typeface="Chalkduster" charset="0"/>
                <a:cs typeface="Chalkduster" charset="0"/>
              </a:rPr>
              <a:t>élulas</a:t>
            </a:r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 madre </a:t>
            </a:r>
            <a:endParaRPr lang="es-ES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1625601"/>
            <a:ext cx="8596668" cy="4110962"/>
          </a:xfrm>
        </p:spPr>
        <p:txBody>
          <a:bodyPr/>
          <a:lstStyle/>
          <a:p>
            <a:r>
              <a:rPr lang="es-ES" dirty="0" smtClean="0">
                <a:latin typeface="Chalkduster" charset="0"/>
                <a:ea typeface="Chalkduster" charset="0"/>
                <a:cs typeface="Chalkduster" charset="0"/>
              </a:rPr>
              <a:t>C</a:t>
            </a:r>
            <a:r>
              <a:rPr lang="es-ES_tradnl" dirty="0" err="1" smtClean="0">
                <a:latin typeface="Chalkduster" charset="0"/>
                <a:ea typeface="Chalkduster" charset="0"/>
                <a:cs typeface="Chalkduster" charset="0"/>
              </a:rPr>
              <a:t>élulas</a:t>
            </a:r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 que tienen la capacidad de originar células especializadas.</a:t>
            </a:r>
            <a:endParaRPr lang="es-ES" dirty="0"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795" y="2179782"/>
            <a:ext cx="7453745" cy="407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89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32547" y="938463"/>
            <a:ext cx="7483641" cy="1758392"/>
          </a:xfrm>
        </p:spPr>
        <p:txBody>
          <a:bodyPr/>
          <a:lstStyle/>
          <a:p>
            <a:r>
              <a:rPr lang="es-ES" sz="8000" dirty="0" smtClean="0">
                <a:solidFill>
                  <a:srgbClr val="FFFF00"/>
                </a:solidFill>
                <a:latin typeface="Chalkduster" charset="0"/>
                <a:ea typeface="Chalkduster" charset="0"/>
                <a:cs typeface="Chalkduster" charset="0"/>
              </a:rPr>
              <a:t>LOS TEJIDOS</a:t>
            </a:r>
            <a:endParaRPr lang="es-ES" sz="8000" dirty="0">
              <a:solidFill>
                <a:srgbClr val="FFFF00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4523875"/>
            <a:ext cx="11631418" cy="2334125"/>
          </a:xfrm>
        </p:spPr>
        <p:txBody>
          <a:bodyPr>
            <a:noAutofit/>
          </a:bodyPr>
          <a:lstStyle/>
          <a:p>
            <a:pPr algn="ctr"/>
            <a:r>
              <a:rPr lang="es-ES" sz="3200" b="1" dirty="0" smtClean="0">
                <a:solidFill>
                  <a:schemeClr val="tx2">
                    <a:lumMod val="50000"/>
                  </a:schemeClr>
                </a:solidFill>
                <a:latin typeface="Chalkduster" charset="0"/>
                <a:ea typeface="Chalkduster" charset="0"/>
                <a:cs typeface="Chalkduster" charset="0"/>
              </a:rPr>
              <a:t>Tema 1: la </a:t>
            </a:r>
            <a:r>
              <a:rPr lang="es-ES" sz="3200" b="1" dirty="0" err="1" smtClean="0">
                <a:solidFill>
                  <a:schemeClr val="tx2">
                    <a:lumMod val="50000"/>
                  </a:schemeClr>
                </a:solidFill>
                <a:latin typeface="Chalkduster" charset="0"/>
                <a:ea typeface="Chalkduster" charset="0"/>
                <a:cs typeface="Chalkduster" charset="0"/>
              </a:rPr>
              <a:t>organizaci</a:t>
            </a:r>
            <a:r>
              <a:rPr lang="es-ES_tradnl" sz="3200" b="1" dirty="0" err="1" smtClean="0">
                <a:solidFill>
                  <a:schemeClr val="tx2">
                    <a:lumMod val="50000"/>
                  </a:schemeClr>
                </a:solidFill>
                <a:latin typeface="Chalkduster" charset="0"/>
                <a:ea typeface="Chalkduster" charset="0"/>
                <a:cs typeface="Chalkduster" charset="0"/>
              </a:rPr>
              <a:t>ón</a:t>
            </a:r>
            <a:r>
              <a:rPr lang="es-ES_tradnl" sz="3200" b="1" dirty="0" smtClean="0">
                <a:solidFill>
                  <a:schemeClr val="tx2">
                    <a:lumMod val="50000"/>
                  </a:schemeClr>
                </a:solidFill>
                <a:latin typeface="Chalkduster" charset="0"/>
                <a:ea typeface="Chalkduster" charset="0"/>
                <a:cs typeface="Chalkduster" charset="0"/>
              </a:rPr>
              <a:t> del cuerpo humano</a:t>
            </a:r>
          </a:p>
          <a:p>
            <a:pPr algn="ctr"/>
            <a:r>
              <a:rPr lang="es-ES_tradnl" sz="3200" b="1" dirty="0" smtClean="0">
                <a:solidFill>
                  <a:schemeClr val="tx2">
                    <a:lumMod val="50000"/>
                  </a:schemeClr>
                </a:solidFill>
                <a:latin typeface="Chalkduster" charset="0"/>
                <a:ea typeface="Chalkduster" charset="0"/>
                <a:cs typeface="Chalkduster" charset="0"/>
              </a:rPr>
              <a:t>Biología y Geología 3º ESO</a:t>
            </a:r>
            <a:endParaRPr lang="es-ES" sz="3200" b="1" dirty="0">
              <a:solidFill>
                <a:schemeClr val="tx2">
                  <a:lumMod val="50000"/>
                </a:scheme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692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>
                <a:latin typeface="Chalkduster" charset="0"/>
                <a:ea typeface="Chalkduster" charset="0"/>
                <a:cs typeface="Chalkduster" charset="0"/>
              </a:rPr>
              <a:t>Definici</a:t>
            </a:r>
            <a:r>
              <a:rPr lang="es-ES_tradnl" dirty="0" err="1" smtClean="0">
                <a:latin typeface="Chalkduster" charset="0"/>
                <a:ea typeface="Chalkduster" charset="0"/>
                <a:cs typeface="Chalkduster" charset="0"/>
              </a:rPr>
              <a:t>ón</a:t>
            </a:r>
            <a:r>
              <a:rPr lang="es-ES_tradnl" dirty="0" smtClean="0">
                <a:latin typeface="Chalkduster" charset="0"/>
                <a:ea typeface="Chalkduster" charset="0"/>
                <a:cs typeface="Chalkduster" charset="0"/>
              </a:rPr>
              <a:t> de tejido</a:t>
            </a:r>
            <a:endParaRPr lang="es-ES" dirty="0"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768" y="1731199"/>
            <a:ext cx="5355167" cy="459014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432" y="1930400"/>
            <a:ext cx="5009504" cy="380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4967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53</TotalTime>
  <Words>344</Words>
  <Application>Microsoft Macintosh PowerPoint</Application>
  <PresentationFormat>Panorámica</PresentationFormat>
  <Paragraphs>42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1" baseType="lpstr">
      <vt:lpstr>Chalkduster</vt:lpstr>
      <vt:lpstr>Trebuchet MS</vt:lpstr>
      <vt:lpstr>Wingdings 3</vt:lpstr>
      <vt:lpstr>Arial</vt:lpstr>
      <vt:lpstr>Faceta</vt:lpstr>
      <vt:lpstr>Unidad 1: La organización del cuerpo humano</vt:lpstr>
      <vt:lpstr>Nuestro organismo está formado por células</vt:lpstr>
      <vt:lpstr>Componentes comunes de todas las células humanas</vt:lpstr>
      <vt:lpstr>Componentes de una célula</vt:lpstr>
      <vt:lpstr>Estructura del núcleo celular</vt:lpstr>
      <vt:lpstr>Especialización celular  ¿ qué significa que una célula está especializada?</vt:lpstr>
      <vt:lpstr>Células madre </vt:lpstr>
      <vt:lpstr>LOS TEJIDOS</vt:lpstr>
      <vt:lpstr>Definición de tejido</vt:lpstr>
      <vt:lpstr>Tejido epitelial</vt:lpstr>
      <vt:lpstr>Tejido conectivo</vt:lpstr>
      <vt:lpstr> Tejido nervioso</vt:lpstr>
      <vt:lpstr>Tejido muscular</vt:lpstr>
      <vt:lpstr>Medio interno</vt:lpstr>
      <vt:lpstr>Órganos y sistemas de órganos</vt:lpstr>
      <vt:lpstr>La organización de los seres vivos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LOS TEJIDOS</dc:title>
  <dc:creator>marta vallejo</dc:creator>
  <cp:lastModifiedBy>marta vallejo</cp:lastModifiedBy>
  <cp:revision>8</cp:revision>
  <dcterms:created xsi:type="dcterms:W3CDTF">2020-10-12T18:14:13Z</dcterms:created>
  <dcterms:modified xsi:type="dcterms:W3CDTF">2020-10-26T18:13:24Z</dcterms:modified>
</cp:coreProperties>
</file>