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sldIdLst>
    <p:sldId id="256" r:id="rId2"/>
    <p:sldId id="260" r:id="rId3"/>
    <p:sldId id="257" r:id="rId4"/>
    <p:sldId id="263" r:id="rId5"/>
    <p:sldId id="258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07"/>
    <p:restoredTop sz="94218"/>
  </p:normalViewPr>
  <p:slideViewPr>
    <p:cSldViewPr snapToGrid="0" snapToObjects="1">
      <p:cViewPr>
        <p:scale>
          <a:sx n="56" d="100"/>
          <a:sy n="56" d="100"/>
        </p:scale>
        <p:origin x="-4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C6B4A9-1611-4792-9094-5F34BCA07E0B}" type="datetimeFigureOut">
              <a:rPr lang="en-US" smtClean="0"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dirty="0" smtClean="0"/>
              <a:t>Unidad 2 : De los alimentos a los nutrientes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5326" y="5020766"/>
            <a:ext cx="8825658" cy="861420"/>
          </a:xfrm>
        </p:spPr>
        <p:txBody>
          <a:bodyPr/>
          <a:lstStyle/>
          <a:p>
            <a:r>
              <a:rPr lang="es-ES" dirty="0" err="1" smtClean="0"/>
              <a:t>Biolog</a:t>
            </a:r>
            <a:r>
              <a:rPr lang="es-ES_tradnl" dirty="0" err="1" smtClean="0"/>
              <a:t>ía</a:t>
            </a:r>
            <a:r>
              <a:rPr lang="es-ES_tradnl" dirty="0" smtClean="0"/>
              <a:t> y geología 3º eso</a:t>
            </a:r>
          </a:p>
          <a:p>
            <a:r>
              <a:rPr lang="es-ES_tradnl" dirty="0" smtClean="0"/>
              <a:t>Marta Vallejo                                                            i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38" y="5264151"/>
            <a:ext cx="1250950" cy="374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75" y="753076"/>
            <a:ext cx="5559960" cy="21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640080"/>
            <a:ext cx="8761413" cy="1040552"/>
          </a:xfrm>
        </p:spPr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2. 1 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Órganos del sistema respiratorio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116" y="1680632"/>
            <a:ext cx="6625087" cy="47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7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530322"/>
            <a:ext cx="8761413" cy="1326187"/>
          </a:xfrm>
        </p:spPr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2.2 El trayecto del aire en el sistema respiratorio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980180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La entrada y salida del aire en los pulmones se traduce exteriormente en movimientos de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torax</a:t>
            </a:r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.</a:t>
            </a:r>
          </a:p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Los  pulmones son muy el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ásticos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y su capa más externa está fuertemente unida a la pared interna de la caja o cavidad torácica, por eso se mueven al moverse la caja.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El volumen de la caja torácica varía durante la inspiración y la espiración gracias a la acción conjunta de los músculos del diafragma y de los situados entre las costillas, </a:t>
            </a:r>
            <a:r>
              <a:rPr lang="es-ES_tradnl" b="1" dirty="0" smtClean="0">
                <a:solidFill>
                  <a:schemeClr val="accent1"/>
                </a:solidFill>
                <a:latin typeface="Chalkduster" charset="0"/>
                <a:ea typeface="Chalkduster" charset="0"/>
                <a:cs typeface="Chalkduster" charset="0"/>
              </a:rPr>
              <a:t>músculos intercostales</a:t>
            </a:r>
            <a:r>
              <a:rPr lang="es-ES_tradnl" dirty="0" smtClean="0">
                <a:solidFill>
                  <a:schemeClr val="accent1"/>
                </a:solidFill>
                <a:latin typeface="Chalkduster" charset="0"/>
                <a:ea typeface="Chalkduster" charset="0"/>
                <a:cs typeface="Chalkduster" charset="0"/>
              </a:rPr>
              <a:t>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Los </a:t>
            </a:r>
            <a:r>
              <a:rPr lang="es-ES_tradnl" b="1" dirty="0" smtClean="0">
                <a:solidFill>
                  <a:schemeClr val="accent1"/>
                </a:solidFill>
                <a:latin typeface="Chalkduster" charset="0"/>
                <a:ea typeface="Chalkduster" charset="0"/>
                <a:cs typeface="Chalkduster" charset="0"/>
              </a:rPr>
              <a:t>músculos abdominales 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también intervienen en el proceso  de inspiración y espiración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La entrada y salida del aire se denomina </a:t>
            </a:r>
            <a:r>
              <a:rPr lang="es-ES_tradnl" b="1" dirty="0" smtClean="0">
                <a:solidFill>
                  <a:schemeClr val="accent1"/>
                </a:solidFill>
                <a:latin typeface="Chalkduster" charset="0"/>
                <a:ea typeface="Chalkduster" charset="0"/>
                <a:cs typeface="Chalkduster" charset="0"/>
              </a:rPr>
              <a:t>ventilación pulmonar</a:t>
            </a:r>
            <a:endParaRPr lang="es-ES" b="1" dirty="0">
              <a:solidFill>
                <a:schemeClr val="accent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04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2" y="699348"/>
            <a:ext cx="8761413" cy="1141304"/>
          </a:xfrm>
        </p:spPr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2.2. El trayecto del aire en el sistema respiratorio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389" y="2114972"/>
            <a:ext cx="9386541" cy="43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2. 3. El intercambio de gases.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980180"/>
          </a:xfrm>
        </p:spPr>
        <p:txBody>
          <a:bodyPr>
            <a:normAutofit lnSpcReduction="10000"/>
          </a:bodyPr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SE realiza en los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alv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éolos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pulmonares ( superficie, capilares sanguíneos y pared)</a:t>
            </a:r>
          </a:p>
          <a:p>
            <a:endParaRPr lang="es-ES_tradnl" dirty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 smtClean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 smtClean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 smtClean="0">
              <a:latin typeface="Chalkduster" charset="0"/>
              <a:ea typeface="Chalkduster" charset="0"/>
              <a:cs typeface="Chalkduster" charset="0"/>
            </a:endParaRPr>
          </a:p>
          <a:p>
            <a:endParaRPr lang="es-ES_tradnl" dirty="0">
              <a:latin typeface="Chalkduster" charset="0"/>
              <a:ea typeface="Chalkduster" charset="0"/>
              <a:cs typeface="Chalkduster" charset="0"/>
            </a:endParaRP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Los gases atraviesan la pared por: :</a:t>
            </a:r>
          </a:p>
          <a:p>
            <a:pPr marL="0" indent="0">
              <a:buNone/>
            </a:pP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               </a:t>
            </a:r>
            <a:r>
              <a:rPr lang="es-ES_tradnl" b="1" dirty="0" smtClean="0">
                <a:solidFill>
                  <a:schemeClr val="accent1"/>
                </a:solidFill>
                <a:latin typeface="Chalkduster" charset="0"/>
                <a:ea typeface="Chalkduster" charset="0"/>
                <a:cs typeface="Chalkduster" charset="0"/>
              </a:rPr>
              <a:t>difusión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3082290"/>
            <a:ext cx="4491990" cy="33621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4" y="3082290"/>
            <a:ext cx="1922369" cy="19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El </a:t>
            </a:r>
            <a:r>
              <a:rPr lang="es-ES" dirty="0" smtClean="0"/>
              <a:t>sistema digestivo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b="1" dirty="0" err="1"/>
              <a:t>transformaci</a:t>
            </a:r>
            <a:r>
              <a:rPr lang="es-ES_tradnl" b="1" dirty="0" err="1"/>
              <a:t>ón</a:t>
            </a:r>
            <a:r>
              <a:rPr lang="es-ES_tradnl" b="1" dirty="0"/>
              <a:t> </a:t>
            </a:r>
            <a:r>
              <a:rPr lang="es-ES_tradnl" dirty="0"/>
              <a:t>de los alimentos en nutrientes se produce en el </a:t>
            </a:r>
            <a:r>
              <a:rPr lang="es-ES_tradnl" b="1" dirty="0">
                <a:solidFill>
                  <a:schemeClr val="accent1"/>
                </a:solidFill>
              </a:rPr>
              <a:t>sistema digestivo</a:t>
            </a:r>
            <a:r>
              <a:rPr lang="es-ES_tradnl" dirty="0"/>
              <a:t>: </a:t>
            </a:r>
            <a:endParaRPr lang="es-ES_tradnl" dirty="0" smtClean="0"/>
          </a:p>
          <a:p>
            <a:endParaRPr lang="es-ES_tradnl" b="1" dirty="0"/>
          </a:p>
          <a:p>
            <a:r>
              <a:rPr lang="es-ES_tradnl" b="1" dirty="0" smtClean="0"/>
              <a:t>1. Tubo digestivo</a:t>
            </a:r>
          </a:p>
          <a:p>
            <a:r>
              <a:rPr lang="es-ES_tradnl" b="1" dirty="0" smtClean="0"/>
              <a:t> 2. </a:t>
            </a:r>
            <a:r>
              <a:rPr lang="es-ES_tradnl" b="1" dirty="0"/>
              <a:t>G</a:t>
            </a:r>
            <a:r>
              <a:rPr lang="es-ES_tradnl" b="1" dirty="0" smtClean="0"/>
              <a:t>lándulas </a:t>
            </a:r>
            <a:r>
              <a:rPr lang="es-ES_tradnl" b="1" dirty="0"/>
              <a:t>digestivas.</a:t>
            </a:r>
            <a:endParaRPr lang="es-ES" b="1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32" y="3104147"/>
            <a:ext cx="5823509" cy="34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3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1.1.El </a:t>
            </a:r>
            <a:r>
              <a:rPr lang="es-ES" dirty="0" smtClean="0"/>
              <a:t>tubo digestivo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11" y="1914619"/>
            <a:ext cx="10000691" cy="4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1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1.1. </a:t>
            </a:r>
            <a:r>
              <a:rPr lang="es-ES" dirty="0" smtClean="0"/>
              <a:t>El tubo digestivo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419" y="1680632"/>
            <a:ext cx="5331124" cy="49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1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  <a:r>
              <a:rPr lang="es-ES" dirty="0" smtClean="0"/>
              <a:t>.2. </a:t>
            </a:r>
            <a:r>
              <a:rPr lang="es-ES" dirty="0" smtClean="0"/>
              <a:t>Las </a:t>
            </a:r>
            <a:r>
              <a:rPr lang="es-ES" dirty="0" err="1" smtClean="0"/>
              <a:t>gl</a:t>
            </a:r>
            <a:r>
              <a:rPr lang="es-ES_tradnl" dirty="0" err="1" smtClean="0"/>
              <a:t>ándulas</a:t>
            </a:r>
            <a:r>
              <a:rPr lang="es-ES_tradnl" dirty="0" smtClean="0"/>
              <a:t> digestivas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tx1"/>
                </a:solidFill>
              </a:rPr>
              <a:t>Son los órganos encargados de producir los jugos digestivos y verterlos al interior del tubo digestivo.</a:t>
            </a:r>
          </a:p>
          <a:p>
            <a:r>
              <a:rPr lang="es-ES_tradnl" dirty="0" smtClean="0">
                <a:solidFill>
                  <a:schemeClr val="tx1"/>
                </a:solidFill>
              </a:rPr>
              <a:t>Estos líquidos contienen una gran variedad de sustancias, entre las que destacan las </a:t>
            </a:r>
            <a:r>
              <a:rPr lang="es-ES_tradnl" b="1" dirty="0" smtClean="0">
                <a:solidFill>
                  <a:schemeClr val="accent1"/>
                </a:solidFill>
              </a:rPr>
              <a:t>enzimas digestivas</a:t>
            </a:r>
          </a:p>
          <a:p>
            <a:r>
              <a:rPr lang="es-ES_tradnl" b="1" dirty="0" smtClean="0">
                <a:solidFill>
                  <a:schemeClr val="accent1"/>
                </a:solidFill>
              </a:rPr>
              <a:t>Función: </a:t>
            </a:r>
            <a:r>
              <a:rPr lang="es-ES_tradnl" dirty="0" smtClean="0">
                <a:solidFill>
                  <a:schemeClr val="tx1"/>
                </a:solidFill>
              </a:rPr>
              <a:t>Ayudan a degradar los alimentos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48" y="3753852"/>
            <a:ext cx="2785089" cy="28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4185" y="697623"/>
            <a:ext cx="9213997" cy="984026"/>
          </a:xfrm>
        </p:spPr>
        <p:txBody>
          <a:bodyPr/>
          <a:lstStyle/>
          <a:p>
            <a:r>
              <a:rPr lang="es-ES" dirty="0" smtClean="0"/>
              <a:t>1.2</a:t>
            </a:r>
            <a:r>
              <a:rPr lang="es-ES" dirty="0" smtClean="0"/>
              <a:t>. G</a:t>
            </a:r>
            <a:r>
              <a:rPr lang="es-ES_tradnl" dirty="0" err="1" smtClean="0"/>
              <a:t>lándulas</a:t>
            </a:r>
            <a:r>
              <a:rPr lang="es-ES_tradnl" dirty="0" smtClean="0"/>
              <a:t> digestivas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501" y="1957694"/>
            <a:ext cx="9420046" cy="49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1.3.La </a:t>
            </a:r>
            <a:r>
              <a:rPr lang="es-ES" dirty="0" err="1" smtClean="0"/>
              <a:t>digesti</a:t>
            </a:r>
            <a:r>
              <a:rPr lang="es-ES_tradnl" dirty="0" err="1" smtClean="0"/>
              <a:t>ón</a:t>
            </a:r>
            <a:r>
              <a:rPr lang="es-ES_tradnl" dirty="0" smtClean="0"/>
              <a:t> de los alimentos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proceso de </a:t>
            </a:r>
            <a:r>
              <a:rPr lang="es-ES" dirty="0" err="1" smtClean="0"/>
              <a:t>transformaci</a:t>
            </a:r>
            <a:r>
              <a:rPr lang="es-ES_tradnl" dirty="0" err="1" smtClean="0"/>
              <a:t>ón</a:t>
            </a:r>
            <a:r>
              <a:rPr lang="es-ES_tradnl" dirty="0" smtClean="0"/>
              <a:t> de los alimentos en nutrientes implica 3 procesos: </a:t>
            </a:r>
          </a:p>
          <a:p>
            <a:r>
              <a:rPr lang="es-ES_tradnl" b="1" dirty="0" smtClean="0">
                <a:solidFill>
                  <a:schemeClr val="accent1"/>
                </a:solidFill>
              </a:rPr>
              <a:t>1. Digestión</a:t>
            </a:r>
            <a:r>
              <a:rPr lang="es-ES_tradnl" dirty="0" smtClean="0"/>
              <a:t>: puede ser </a:t>
            </a:r>
            <a:r>
              <a:rPr lang="es-ES_tradnl" b="1" dirty="0" smtClean="0"/>
              <a:t>mecánica</a:t>
            </a:r>
            <a:r>
              <a:rPr lang="es-ES_tradnl" dirty="0" smtClean="0"/>
              <a:t>(reducción del tamaño de las partículas de los alimentos y las hacen avanzas a lo largo del tubo) o </a:t>
            </a:r>
            <a:r>
              <a:rPr lang="es-ES_tradnl" b="1" dirty="0" smtClean="0"/>
              <a:t>química</a:t>
            </a:r>
            <a:r>
              <a:rPr lang="es-ES_tradnl" dirty="0" smtClean="0"/>
              <a:t>             ( transformación de las moléculas complejas en nutrientes, enzimas)</a:t>
            </a:r>
          </a:p>
          <a:p>
            <a:r>
              <a:rPr lang="es-ES_tradnl" b="1" dirty="0" smtClean="0">
                <a:solidFill>
                  <a:schemeClr val="accent1"/>
                </a:solidFill>
              </a:rPr>
              <a:t>2. Absorción intestinal</a:t>
            </a:r>
            <a:r>
              <a:rPr lang="es-ES_tradnl" dirty="0" smtClean="0"/>
              <a:t>: paso de nutrientes desde el tubo digestivo hasta la sangre ( intestino delgado)</a:t>
            </a:r>
          </a:p>
          <a:p>
            <a:r>
              <a:rPr lang="es-ES_tradnl" b="1" dirty="0" smtClean="0">
                <a:solidFill>
                  <a:schemeClr val="accent1"/>
                </a:solidFill>
              </a:rPr>
              <a:t>3. Formación de las heces</a:t>
            </a:r>
            <a:r>
              <a:rPr lang="es-ES_tradnl" dirty="0" smtClean="0"/>
              <a:t>:  los restos que no han sido digeridos ni absorbidos forman parte de las heces y son expulsados a través del ano mediante un mecanismo llamado defecación.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94" y="4748797"/>
            <a:ext cx="2536006" cy="21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1.3.Digesti</a:t>
            </a:r>
            <a:r>
              <a:rPr lang="es-ES_tradnl" dirty="0" err="1" smtClean="0"/>
              <a:t>ón</a:t>
            </a:r>
            <a:r>
              <a:rPr lang="es-ES_tradnl" dirty="0" smtClean="0"/>
              <a:t> de los </a:t>
            </a:r>
            <a:r>
              <a:rPr lang="es-ES_tradnl" dirty="0" smtClean="0"/>
              <a:t>alimentos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720" y="1837223"/>
            <a:ext cx="8898449" cy="48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5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2. El sistema respiratorio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Es la v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ía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de entrada del aire y se encarga de hacerlo circular entre el organismo y el medio externo.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Extrae del medio externo el oxígeno y expulsa el dióxido de carbono que se produce como desecho.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El sistema respiratorio está formado por las vías respiratorias y los pulmones.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4480560"/>
            <a:ext cx="2831198" cy="21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ón">
  <a:themeElements>
    <a:clrScheme name="Sala de reuniones ió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51</TotalTime>
  <Words>448</Words>
  <Application>Microsoft Macintosh PowerPoint</Application>
  <PresentationFormat>Panorámica</PresentationFormat>
  <Paragraphs>50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Century Gothic</vt:lpstr>
      <vt:lpstr>Chalkduster</vt:lpstr>
      <vt:lpstr>Wingdings 3</vt:lpstr>
      <vt:lpstr>Arial</vt:lpstr>
      <vt:lpstr>Sala de reuniones ión</vt:lpstr>
      <vt:lpstr>Unidad 2 : De los alimentos a los nutrientes</vt:lpstr>
      <vt:lpstr>1. El sistema digestivo</vt:lpstr>
      <vt:lpstr>1.1.El tubo digestivo</vt:lpstr>
      <vt:lpstr>1.1. El tubo digestivo</vt:lpstr>
      <vt:lpstr>1.2. Las glándulas digestivas</vt:lpstr>
      <vt:lpstr>1.2. Glándulas digestivas</vt:lpstr>
      <vt:lpstr>1.3.La digestión de los alimentos</vt:lpstr>
      <vt:lpstr>1.3.Digestión de los alimentos</vt:lpstr>
      <vt:lpstr>2. El sistema respiratorio</vt:lpstr>
      <vt:lpstr>2. 1 Órganos del sistema respiratorio</vt:lpstr>
      <vt:lpstr>2.2 El trayecto del aire en el sistema respiratorio</vt:lpstr>
      <vt:lpstr>2.2. El trayecto del aire en el sistema respiratorio</vt:lpstr>
      <vt:lpstr>2. 3. El intercambio de gases.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: De los alimentos a los nutrientes</dc:title>
  <dc:creator>marta vallejo</dc:creator>
  <cp:lastModifiedBy>marta vallejo</cp:lastModifiedBy>
  <cp:revision>8</cp:revision>
  <dcterms:created xsi:type="dcterms:W3CDTF">2020-11-22T11:00:30Z</dcterms:created>
  <dcterms:modified xsi:type="dcterms:W3CDTF">2020-11-30T21:33:31Z</dcterms:modified>
</cp:coreProperties>
</file>