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9"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130"/>
    <p:restoredTop sz="94218"/>
  </p:normalViewPr>
  <p:slideViewPr>
    <p:cSldViewPr snapToGrid="0" snapToObjects="1">
      <p:cViewPr>
        <p:scale>
          <a:sx n="73" d="100"/>
          <a:sy n="73" d="100"/>
        </p:scale>
        <p:origin x="400" y="200"/>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s-ES_tradnl" smtClean="0"/>
              <a:t>Clic para editar título</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2/7/21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s-ES_tradnl" smtClean="0"/>
              <a:t>Clic para editar título</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2/7/21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_tradnl" smtClean="0"/>
              <a:t>Clic para editar título</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_tradnl" smtClean="0"/>
              <a:t>Haga clic para modificar el estilo de texto del patrón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2/7/21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s-ES_tradnl" smtClean="0"/>
              <a:t>Clic para editar título</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2/7/21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_tradnl" smtClean="0"/>
              <a:t>Clic para editar título</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_tradnl" smtClean="0"/>
              <a:t>Haga clic para modificar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2/7/21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s-ES_tradnl" smtClean="0"/>
              <a:t>Clic para editar título</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_tradnl" smtClean="0"/>
              <a:t>Haga clic para modificar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2/7/21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lang="en-US" dirty="0"/>
          </a:p>
        </p:txBody>
      </p:sp>
      <p:sp>
        <p:nvSpPr>
          <p:cNvPr id="3" name="Vertical Text Placeholder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2/7/21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‹Nr.›</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s-ES_tradnl" smtClean="0"/>
              <a:t>Clic para editar título</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2/7/21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_tradnl" smtClean="0"/>
              <a:t>Clic para editar título</a:t>
            </a:r>
            <a:endParaRPr lang="en-US" dirty="0"/>
          </a:p>
        </p:txBody>
      </p:sp>
      <p:sp>
        <p:nvSpPr>
          <p:cNvPr id="3" name="Content Placeholder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2/7/21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s-ES_tradnl" smtClean="0"/>
              <a:t>Clic para editar título</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2/7/21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2/7/21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‹Nr.›</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_tradnl" smtClean="0"/>
              <a:t>Clic para editar título</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2/7/21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s-ES_tradnl" smtClean="0"/>
              <a:t>Clic para editar título</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2/7/21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2/7/21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s-ES_tradnl" smtClean="0"/>
              <a:t>Clic para editar título</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s-ES_tradnl" smtClean="0"/>
              <a:t>Haga clic para modificar el estilo de texto del patrón</a:t>
            </a:r>
          </a:p>
        </p:txBody>
      </p:sp>
      <p:sp>
        <p:nvSpPr>
          <p:cNvPr id="5" name="Date Placeholder 4"/>
          <p:cNvSpPr>
            <a:spLocks noGrp="1"/>
          </p:cNvSpPr>
          <p:nvPr>
            <p:ph type="dt" sz="half" idx="10"/>
          </p:nvPr>
        </p:nvSpPr>
        <p:spPr/>
        <p:txBody>
          <a:bodyPr/>
          <a:lstStyle/>
          <a:p>
            <a:fld id="{42A54C80-263E-416B-A8E0-580EDEADCBDC}" type="datetimeFigureOut">
              <a:rPr lang="en-US" dirty="0"/>
              <a:t>2/7/21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‹Nr.›</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s-ES_tradnl" smtClean="0"/>
              <a:t>Clic para editar título</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_tradnl" smtClean="0"/>
              <a:t>Arrastre la imagen al marcador de posición o haga clic en el icono para agregar</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2/7/21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s-ES_tradnl" smtClean="0"/>
              <a:t>Clic para editar título</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2/7/21</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‹Nr.›</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tiff"/></Relationships>
</file>

<file path=ppt/slides/_rels/slide13.xml.rels><?xml version="1.0" encoding="UTF-8" standalone="yes"?>
<Relationships xmlns="http://schemas.openxmlformats.org/package/2006/relationships"><Relationship Id="rId3" Type="http://schemas.openxmlformats.org/officeDocument/2006/relationships/image" Target="../media/image21.tiff"/><Relationship Id="rId4" Type="http://schemas.openxmlformats.org/officeDocument/2006/relationships/image" Target="../media/image22.tiff"/><Relationship Id="rId5" Type="http://schemas.openxmlformats.org/officeDocument/2006/relationships/image" Target="../media/image23.tiff"/><Relationship Id="rId6" Type="http://schemas.openxmlformats.org/officeDocument/2006/relationships/image" Target="../media/image24.tiff"/><Relationship Id="rId7" Type="http://schemas.openxmlformats.org/officeDocument/2006/relationships/image" Target="../media/image25.tiff"/><Relationship Id="rId1" Type="http://schemas.openxmlformats.org/officeDocument/2006/relationships/slideLayout" Target="../slideLayouts/slideLayout2.xml"/><Relationship Id="rId2" Type="http://schemas.openxmlformats.org/officeDocument/2006/relationships/image" Target="../media/image20.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tiff"/><Relationship Id="rId3" Type="http://schemas.openxmlformats.org/officeDocument/2006/relationships/image" Target="../media/image27.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tiff"/><Relationship Id="rId4" Type="http://schemas.openxmlformats.org/officeDocument/2006/relationships/image" Target="../media/image5.tiff"/><Relationship Id="rId1" Type="http://schemas.openxmlformats.org/officeDocument/2006/relationships/slideLayout" Target="../slideLayouts/slideLayout2.xml"/><Relationship Id="rId2" Type="http://schemas.openxmlformats.org/officeDocument/2006/relationships/image" Target="../media/image3.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tiff"/><Relationship Id="rId3" Type="http://schemas.openxmlformats.org/officeDocument/2006/relationships/image" Target="../media/image36.tiff"/></Relationships>
</file>

<file path=ppt/slides/_rels/slide3.xml.rels><?xml version="1.0" encoding="UTF-8" standalone="yes"?>
<Relationships xmlns="http://schemas.openxmlformats.org/package/2006/relationships"><Relationship Id="rId3" Type="http://schemas.openxmlformats.org/officeDocument/2006/relationships/image" Target="../media/image7.tiff"/><Relationship Id="rId4" Type="http://schemas.openxmlformats.org/officeDocument/2006/relationships/image" Target="../media/image8.tiff"/><Relationship Id="rId1" Type="http://schemas.openxmlformats.org/officeDocument/2006/relationships/slideLayout" Target="../slideLayouts/slideLayout2.xml"/><Relationship Id="rId2" Type="http://schemas.openxmlformats.org/officeDocument/2006/relationships/image" Target="../media/image6.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13.tiff"/></Relationships>
</file>

<file path=ppt/slides/_rels/slide9.xml.rels><?xml version="1.0" encoding="UTF-8" standalone="yes"?>
<Relationships xmlns="http://schemas.openxmlformats.org/package/2006/relationships"><Relationship Id="rId3" Type="http://schemas.openxmlformats.org/officeDocument/2006/relationships/image" Target="../media/image15.tiff"/><Relationship Id="rId4" Type="http://schemas.openxmlformats.org/officeDocument/2006/relationships/image" Target="../media/image16.tiff"/><Relationship Id="rId1" Type="http://schemas.openxmlformats.org/officeDocument/2006/relationships/slideLayout" Target="../slideLayouts/slideLayout2.xml"/><Relationship Id="rId2" Type="http://schemas.openxmlformats.org/officeDocument/2006/relationships/image" Target="../media/image14.tif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7000"/>
            <a:lum/>
          </a:blip>
          <a:srcRect/>
          <a:stretch>
            <a:fillRect t="-15000" b="-15000"/>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216568" y="745955"/>
            <a:ext cx="11766886" cy="3304878"/>
          </a:xfrm>
        </p:spPr>
        <p:txBody>
          <a:bodyPr/>
          <a:lstStyle/>
          <a:p>
            <a:pPr algn="ctr"/>
            <a:r>
              <a:rPr lang="es-ES" sz="6000" b="1" dirty="0" smtClean="0">
                <a:solidFill>
                  <a:schemeClr val="tx1"/>
                </a:solidFill>
                <a:latin typeface="Chalkduster" charset="0"/>
                <a:ea typeface="Chalkduster" charset="0"/>
                <a:cs typeface="Chalkduster" charset="0"/>
              </a:rPr>
              <a:t>Unidad 3: </a:t>
            </a:r>
            <a:r>
              <a:rPr lang="es-ES" sz="6000" b="1" u="sng" dirty="0" smtClean="0">
                <a:solidFill>
                  <a:schemeClr val="tx1"/>
                </a:solidFill>
                <a:latin typeface="Chalkduster" charset="0"/>
                <a:ea typeface="Chalkduster" charset="0"/>
                <a:cs typeface="Chalkduster" charset="0"/>
              </a:rPr>
              <a:t/>
            </a:r>
            <a:br>
              <a:rPr lang="es-ES" sz="6000" b="1" u="sng" dirty="0" smtClean="0">
                <a:solidFill>
                  <a:schemeClr val="tx1"/>
                </a:solidFill>
                <a:latin typeface="Chalkduster" charset="0"/>
                <a:ea typeface="Chalkduster" charset="0"/>
                <a:cs typeface="Chalkduster" charset="0"/>
              </a:rPr>
            </a:br>
            <a:r>
              <a:rPr lang="es-ES" sz="6000" b="1" u="sng" dirty="0" smtClean="0">
                <a:solidFill>
                  <a:schemeClr val="tx1"/>
                </a:solidFill>
                <a:latin typeface="Chalkduster" charset="0"/>
                <a:ea typeface="Chalkduster" charset="0"/>
                <a:cs typeface="Chalkduster" charset="0"/>
              </a:rPr>
              <a:t>Los alimentos y la dieta</a:t>
            </a:r>
            <a:r>
              <a:rPr lang="es-ES" sz="6000" b="1" dirty="0" smtClean="0">
                <a:solidFill>
                  <a:schemeClr val="tx1"/>
                </a:solidFill>
                <a:latin typeface="Chalkduster" charset="0"/>
                <a:ea typeface="Chalkduster" charset="0"/>
                <a:cs typeface="Chalkduster" charset="0"/>
              </a:rPr>
              <a:t>.</a:t>
            </a:r>
            <a:endParaRPr lang="es-ES" sz="6000" b="1" dirty="0">
              <a:solidFill>
                <a:schemeClr val="tx1"/>
              </a:solidFill>
              <a:latin typeface="Chalkduster" charset="0"/>
              <a:ea typeface="Chalkduster" charset="0"/>
              <a:cs typeface="Chalkduster" charset="0"/>
            </a:endParaRPr>
          </a:p>
        </p:txBody>
      </p:sp>
      <p:sp>
        <p:nvSpPr>
          <p:cNvPr id="3" name="Subtítulo 2"/>
          <p:cNvSpPr>
            <a:spLocks noGrp="1"/>
          </p:cNvSpPr>
          <p:nvPr>
            <p:ph type="subTitle" idx="1"/>
          </p:nvPr>
        </p:nvSpPr>
        <p:spPr>
          <a:xfrm>
            <a:off x="0" y="5422433"/>
            <a:ext cx="7766936" cy="1435567"/>
          </a:xfrm>
        </p:spPr>
        <p:txBody>
          <a:bodyPr>
            <a:normAutofit fontScale="92500" lnSpcReduction="10000"/>
          </a:bodyPr>
          <a:lstStyle/>
          <a:p>
            <a:pPr algn="l"/>
            <a:r>
              <a:rPr lang="es-ES" b="1" dirty="0" err="1" smtClean="0">
                <a:solidFill>
                  <a:schemeClr val="tx1"/>
                </a:solidFill>
              </a:rPr>
              <a:t>Biolog</a:t>
            </a:r>
            <a:r>
              <a:rPr lang="es-ES_tradnl" b="1" dirty="0" err="1" smtClean="0">
                <a:solidFill>
                  <a:schemeClr val="tx1"/>
                </a:solidFill>
              </a:rPr>
              <a:t>ía</a:t>
            </a:r>
            <a:r>
              <a:rPr lang="es-ES_tradnl" b="1" dirty="0" smtClean="0">
                <a:solidFill>
                  <a:schemeClr val="tx1"/>
                </a:solidFill>
              </a:rPr>
              <a:t> y Geología </a:t>
            </a:r>
          </a:p>
          <a:p>
            <a:pPr algn="l"/>
            <a:r>
              <a:rPr lang="es-ES_tradnl" b="1" dirty="0" smtClean="0">
                <a:solidFill>
                  <a:schemeClr val="tx1"/>
                </a:solidFill>
              </a:rPr>
              <a:t>3º ESO </a:t>
            </a:r>
          </a:p>
          <a:p>
            <a:pPr algn="l"/>
            <a:r>
              <a:rPr lang="es-ES_tradnl" b="1" dirty="0" smtClean="0">
                <a:solidFill>
                  <a:schemeClr val="tx1"/>
                </a:solidFill>
              </a:rPr>
              <a:t>IES ALTO ALMANZORA</a:t>
            </a:r>
          </a:p>
          <a:p>
            <a:pPr algn="l"/>
            <a:r>
              <a:rPr lang="es-ES_tradnl" b="1" dirty="0" smtClean="0">
                <a:solidFill>
                  <a:schemeClr val="tx1"/>
                </a:solidFill>
              </a:rPr>
              <a:t>Marta Vallejo</a:t>
            </a:r>
          </a:p>
          <a:p>
            <a:endParaRPr lang="es-ES" dirty="0"/>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9121" y="6431859"/>
            <a:ext cx="1422879" cy="426141"/>
          </a:xfrm>
          <a:prstGeom prst="rect">
            <a:avLst/>
          </a:prstGeom>
        </p:spPr>
      </p:pic>
    </p:spTree>
    <p:extLst>
      <p:ext uri="{BB962C8B-B14F-4D97-AF65-F5344CB8AC3E}">
        <p14:creationId xmlns:p14="http://schemas.microsoft.com/office/powerpoint/2010/main" val="10899660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3. ¿Todos necesitamos la misma dieta?</a:t>
            </a:r>
            <a:endParaRPr lang="es-ES" dirty="0"/>
          </a:p>
        </p:txBody>
      </p:sp>
      <p:sp>
        <p:nvSpPr>
          <p:cNvPr id="3" name="Marcador de contenido 2"/>
          <p:cNvSpPr>
            <a:spLocks noGrp="1"/>
          </p:cNvSpPr>
          <p:nvPr>
            <p:ph idx="1"/>
          </p:nvPr>
        </p:nvSpPr>
        <p:spPr>
          <a:xfrm>
            <a:off x="677334" y="1729269"/>
            <a:ext cx="8596668" cy="3880773"/>
          </a:xfrm>
        </p:spPr>
        <p:txBody>
          <a:bodyPr/>
          <a:lstStyle/>
          <a:p>
            <a:r>
              <a:rPr lang="es-ES" dirty="0" smtClean="0"/>
              <a:t>Las condiciones que tiene que  cumplir una dieta para que sea que se a equilibrada son </a:t>
            </a:r>
            <a:r>
              <a:rPr lang="es-ES" dirty="0" err="1" smtClean="0"/>
              <a:t>basicamente</a:t>
            </a:r>
            <a:r>
              <a:rPr lang="es-ES" dirty="0" smtClean="0"/>
              <a:t> dos: </a:t>
            </a:r>
          </a:p>
          <a:p>
            <a:pPr>
              <a:buFont typeface="Wingdings" charset="2"/>
              <a:buChar char="Ø"/>
            </a:pPr>
            <a:r>
              <a:rPr lang="es-ES" b="1" dirty="0" smtClean="0"/>
              <a:t>Aportar todos los tipos de nutrientes y en proporciones adecuadas</a:t>
            </a:r>
          </a:p>
          <a:p>
            <a:pPr>
              <a:buFont typeface="Wingdings" charset="2"/>
              <a:buChar char="Ø"/>
            </a:pPr>
            <a:r>
              <a:rPr lang="es-ES" b="1" dirty="0" smtClean="0"/>
              <a:t>Satisfacer las necesidades </a:t>
            </a:r>
            <a:r>
              <a:rPr lang="es-ES" b="1" dirty="0" err="1" smtClean="0"/>
              <a:t>energ</a:t>
            </a:r>
            <a:r>
              <a:rPr lang="es-ES_tradnl" b="1" dirty="0" smtClean="0"/>
              <a:t>éticas del organismo</a:t>
            </a:r>
            <a:r>
              <a:rPr lang="es-ES" b="1" dirty="0" smtClean="0"/>
              <a:t> </a:t>
            </a:r>
          </a:p>
          <a:p>
            <a:pPr>
              <a:buFont typeface="Wingdings" charset="2"/>
              <a:buChar char="Ø"/>
            </a:pPr>
            <a:endParaRPr lang="es-ES" b="1" dirty="0"/>
          </a:p>
          <a:p>
            <a:pPr>
              <a:buFont typeface="Wingdings" charset="2"/>
              <a:buChar char="Ø"/>
            </a:pPr>
            <a:r>
              <a:rPr lang="es-ES" b="1" u="sng" dirty="0" smtClean="0">
                <a:solidFill>
                  <a:schemeClr val="accent1"/>
                </a:solidFill>
              </a:rPr>
              <a:t>En una dieta equilibrada los </a:t>
            </a:r>
            <a:r>
              <a:rPr lang="es-ES" b="1" u="sng" dirty="0" err="1" smtClean="0">
                <a:solidFill>
                  <a:schemeClr val="accent1"/>
                </a:solidFill>
              </a:rPr>
              <a:t>gl</a:t>
            </a:r>
            <a:r>
              <a:rPr lang="es-ES_tradnl" b="1" u="sng" dirty="0" err="1" smtClean="0">
                <a:solidFill>
                  <a:schemeClr val="accent1"/>
                </a:solidFill>
              </a:rPr>
              <a:t>úcidos</a:t>
            </a:r>
            <a:r>
              <a:rPr lang="es-ES_tradnl" b="1" u="sng" dirty="0" smtClean="0">
                <a:solidFill>
                  <a:schemeClr val="accent1"/>
                </a:solidFill>
              </a:rPr>
              <a:t> deben aportar </a:t>
            </a:r>
            <a:r>
              <a:rPr lang="es-ES_tradnl" b="1" u="sng" dirty="0" err="1" smtClean="0">
                <a:solidFill>
                  <a:schemeClr val="accent1"/>
                </a:solidFill>
              </a:rPr>
              <a:t>aproximandamente</a:t>
            </a:r>
            <a:r>
              <a:rPr lang="es-ES_tradnl" b="1" u="sng" dirty="0" smtClean="0">
                <a:solidFill>
                  <a:schemeClr val="accent1"/>
                </a:solidFill>
              </a:rPr>
              <a:t> el 55% de la energía, los lípidos el 30% y las proteínas el 15% restante.</a:t>
            </a:r>
            <a:endParaRPr lang="es-ES" b="1" u="sng" dirty="0">
              <a:solidFill>
                <a:schemeClr val="accent1"/>
              </a:solidFill>
            </a:endParaRPr>
          </a:p>
        </p:txBody>
      </p:sp>
      <p:pic>
        <p:nvPicPr>
          <p:cNvPr id="4" name="Imagen 3"/>
          <p:cNvPicPr>
            <a:picLocks noChangeAspect="1"/>
          </p:cNvPicPr>
          <p:nvPr/>
        </p:nvPicPr>
        <p:blipFill>
          <a:blip r:embed="rId2"/>
          <a:stretch>
            <a:fillRect/>
          </a:stretch>
        </p:blipFill>
        <p:spPr>
          <a:xfrm>
            <a:off x="3726093" y="4232695"/>
            <a:ext cx="2118302" cy="2497016"/>
          </a:xfrm>
          <a:prstGeom prst="rect">
            <a:avLst/>
          </a:prstGeom>
        </p:spPr>
      </p:pic>
    </p:spTree>
    <p:extLst>
      <p:ext uri="{BB962C8B-B14F-4D97-AF65-F5344CB8AC3E}">
        <p14:creationId xmlns:p14="http://schemas.microsoft.com/office/powerpoint/2010/main" val="4996768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La dieta </a:t>
            </a:r>
            <a:r>
              <a:rPr lang="es-ES" dirty="0" err="1" smtClean="0"/>
              <a:t>mediterr</a:t>
            </a:r>
            <a:r>
              <a:rPr lang="es-ES_tradnl" dirty="0" err="1" smtClean="0"/>
              <a:t>ánea</a:t>
            </a:r>
            <a:endParaRPr lang="es-ES" dirty="0"/>
          </a:p>
        </p:txBody>
      </p:sp>
      <p:sp>
        <p:nvSpPr>
          <p:cNvPr id="3" name="Marcador de contenido 2"/>
          <p:cNvSpPr>
            <a:spLocks noGrp="1"/>
          </p:cNvSpPr>
          <p:nvPr>
            <p:ph idx="1"/>
          </p:nvPr>
        </p:nvSpPr>
        <p:spPr/>
        <p:txBody>
          <a:bodyPr/>
          <a:lstStyle/>
          <a:p>
            <a:r>
              <a:rPr lang="es-ES" b="1" dirty="0" smtClean="0"/>
              <a:t>Los cereales. </a:t>
            </a:r>
            <a:r>
              <a:rPr lang="es-ES" dirty="0" smtClean="0"/>
              <a:t>EL trigo y sus derivados, como el pan o la pasta, junto con las legumbres, como las lentejas, son la base de la dieta. Son ricos en </a:t>
            </a:r>
            <a:r>
              <a:rPr lang="es-ES" dirty="0" err="1" smtClean="0"/>
              <a:t>gl</a:t>
            </a:r>
            <a:r>
              <a:rPr lang="es-ES_tradnl" dirty="0" err="1" smtClean="0"/>
              <a:t>úcidos</a:t>
            </a:r>
            <a:r>
              <a:rPr lang="es-ES_tradnl" dirty="0" smtClean="0"/>
              <a:t> complejos.</a:t>
            </a:r>
          </a:p>
          <a:p>
            <a:r>
              <a:rPr lang="es-ES_tradnl" b="1" dirty="0" smtClean="0"/>
              <a:t>Las frutas y las verduras</a:t>
            </a:r>
            <a:r>
              <a:rPr lang="es-ES_tradnl" dirty="0" smtClean="0"/>
              <a:t>. Fuente de vitaminas y minerales. Aportan fibra alimentaria.</a:t>
            </a:r>
          </a:p>
          <a:p>
            <a:r>
              <a:rPr lang="es-ES_tradnl" b="1" dirty="0" smtClean="0"/>
              <a:t>El pescado</a:t>
            </a:r>
            <a:r>
              <a:rPr lang="es-ES_tradnl" dirty="0" smtClean="0"/>
              <a:t>. Fuente de proteínas y grasas insaturadas como el omega-3 y omega-6</a:t>
            </a:r>
          </a:p>
          <a:p>
            <a:r>
              <a:rPr lang="es-ES_tradnl" b="1" dirty="0" smtClean="0"/>
              <a:t>El aceite de oliva </a:t>
            </a:r>
            <a:r>
              <a:rPr lang="es-ES_tradnl" dirty="0" smtClean="0"/>
              <a:t>Grasa más utilizada para cocinar y condimento.</a:t>
            </a:r>
          </a:p>
          <a:p>
            <a:r>
              <a:rPr lang="es-ES_tradnl" dirty="0" smtClean="0"/>
              <a:t>La dieta mediterránea es considerada como una </a:t>
            </a:r>
            <a:r>
              <a:rPr lang="es-ES_tradnl" b="1" dirty="0" smtClean="0"/>
              <a:t>herencia cultural</a:t>
            </a:r>
            <a:r>
              <a:rPr lang="es-ES_tradnl" dirty="0" smtClean="0"/>
              <a:t>, </a:t>
            </a:r>
            <a:r>
              <a:rPr lang="es-ES_tradnl" b="1" dirty="0" smtClean="0"/>
              <a:t>patrimonio inmaterial de la humanidad</a:t>
            </a:r>
            <a:r>
              <a:rPr lang="es-ES_tradnl" dirty="0" smtClean="0"/>
              <a:t>.</a:t>
            </a:r>
            <a:endParaRPr lang="es-ES" dirty="0"/>
          </a:p>
        </p:txBody>
      </p:sp>
      <p:pic>
        <p:nvPicPr>
          <p:cNvPr id="5" name="Imagen 4"/>
          <p:cNvPicPr>
            <a:picLocks noChangeAspect="1"/>
          </p:cNvPicPr>
          <p:nvPr/>
        </p:nvPicPr>
        <p:blipFill>
          <a:blip r:embed="rId2"/>
          <a:stretch>
            <a:fillRect/>
          </a:stretch>
        </p:blipFill>
        <p:spPr>
          <a:xfrm>
            <a:off x="9237577" y="0"/>
            <a:ext cx="2954423" cy="2223477"/>
          </a:xfrm>
          <a:prstGeom prst="rect">
            <a:avLst/>
          </a:prstGeom>
        </p:spPr>
      </p:pic>
    </p:spTree>
    <p:extLst>
      <p:ext uri="{BB962C8B-B14F-4D97-AF65-F5344CB8AC3E}">
        <p14:creationId xmlns:p14="http://schemas.microsoft.com/office/powerpoint/2010/main" val="14915675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err="1" smtClean="0"/>
              <a:t>Pir</a:t>
            </a:r>
            <a:r>
              <a:rPr lang="es-ES_tradnl" dirty="0" err="1" smtClean="0"/>
              <a:t>ámide</a:t>
            </a:r>
            <a:r>
              <a:rPr lang="es-ES_tradnl" dirty="0" smtClean="0"/>
              <a:t> de la dieta mediterránea</a:t>
            </a:r>
            <a:endParaRPr lang="es-ES" dirty="0"/>
          </a:p>
        </p:txBody>
      </p:sp>
      <p:pic>
        <p:nvPicPr>
          <p:cNvPr id="4" name="Marcador de contenido 3"/>
          <p:cNvPicPr>
            <a:picLocks noGrp="1" noChangeAspect="1"/>
          </p:cNvPicPr>
          <p:nvPr>
            <p:ph idx="1"/>
          </p:nvPr>
        </p:nvPicPr>
        <p:blipFill>
          <a:blip r:embed="rId2"/>
          <a:stretch>
            <a:fillRect/>
          </a:stretch>
        </p:blipFill>
        <p:spPr>
          <a:xfrm>
            <a:off x="677334" y="1621767"/>
            <a:ext cx="9324580" cy="4761780"/>
          </a:xfrm>
          <a:prstGeom prst="rect">
            <a:avLst/>
          </a:prstGeom>
        </p:spPr>
      </p:pic>
    </p:spTree>
    <p:extLst>
      <p:ext uri="{BB962C8B-B14F-4D97-AF65-F5344CB8AC3E}">
        <p14:creationId xmlns:p14="http://schemas.microsoft.com/office/powerpoint/2010/main" val="7636170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Dietas especiales</a:t>
            </a:r>
            <a:endParaRPr lang="es-ES" dirty="0"/>
          </a:p>
        </p:txBody>
      </p:sp>
      <p:pic>
        <p:nvPicPr>
          <p:cNvPr id="4" name="Marcador de contenido 3"/>
          <p:cNvPicPr>
            <a:picLocks noGrp="1" noChangeAspect="1"/>
          </p:cNvPicPr>
          <p:nvPr>
            <p:ph idx="1"/>
          </p:nvPr>
        </p:nvPicPr>
        <p:blipFill>
          <a:blip r:embed="rId2"/>
          <a:stretch>
            <a:fillRect/>
          </a:stretch>
        </p:blipFill>
        <p:spPr>
          <a:xfrm>
            <a:off x="436324" y="1484510"/>
            <a:ext cx="6654589" cy="1487128"/>
          </a:xfrm>
          <a:prstGeom prst="rect">
            <a:avLst/>
          </a:prstGeom>
        </p:spPr>
      </p:pic>
      <p:pic>
        <p:nvPicPr>
          <p:cNvPr id="5" name="Imagen 4"/>
          <p:cNvPicPr>
            <a:picLocks noChangeAspect="1"/>
          </p:cNvPicPr>
          <p:nvPr/>
        </p:nvPicPr>
        <p:blipFill>
          <a:blip r:embed="rId3"/>
          <a:stretch>
            <a:fillRect/>
          </a:stretch>
        </p:blipFill>
        <p:spPr>
          <a:xfrm>
            <a:off x="677334" y="3197779"/>
            <a:ext cx="5653176" cy="1297538"/>
          </a:xfrm>
          <a:prstGeom prst="rect">
            <a:avLst/>
          </a:prstGeom>
        </p:spPr>
      </p:pic>
      <p:pic>
        <p:nvPicPr>
          <p:cNvPr id="6" name="Imagen 5"/>
          <p:cNvPicPr>
            <a:picLocks noChangeAspect="1"/>
          </p:cNvPicPr>
          <p:nvPr/>
        </p:nvPicPr>
        <p:blipFill>
          <a:blip r:embed="rId4"/>
          <a:stretch>
            <a:fillRect/>
          </a:stretch>
        </p:blipFill>
        <p:spPr>
          <a:xfrm>
            <a:off x="677334" y="4721458"/>
            <a:ext cx="6160819" cy="1439570"/>
          </a:xfrm>
          <a:prstGeom prst="rect">
            <a:avLst/>
          </a:prstGeom>
        </p:spPr>
      </p:pic>
      <p:pic>
        <p:nvPicPr>
          <p:cNvPr id="7" name="Imagen 6"/>
          <p:cNvPicPr>
            <a:picLocks noChangeAspect="1"/>
          </p:cNvPicPr>
          <p:nvPr/>
        </p:nvPicPr>
        <p:blipFill>
          <a:blip r:embed="rId5"/>
          <a:stretch>
            <a:fillRect/>
          </a:stretch>
        </p:blipFill>
        <p:spPr>
          <a:xfrm>
            <a:off x="7029423" y="1609740"/>
            <a:ext cx="4971177" cy="1361898"/>
          </a:xfrm>
          <a:prstGeom prst="rect">
            <a:avLst/>
          </a:prstGeom>
        </p:spPr>
      </p:pic>
      <p:pic>
        <p:nvPicPr>
          <p:cNvPr id="8" name="Imagen 7"/>
          <p:cNvPicPr>
            <a:picLocks noChangeAspect="1"/>
          </p:cNvPicPr>
          <p:nvPr/>
        </p:nvPicPr>
        <p:blipFill>
          <a:blip r:embed="rId6"/>
          <a:stretch>
            <a:fillRect/>
          </a:stretch>
        </p:blipFill>
        <p:spPr>
          <a:xfrm>
            <a:off x="6838153" y="3233884"/>
            <a:ext cx="5159875" cy="1225328"/>
          </a:xfrm>
          <a:prstGeom prst="rect">
            <a:avLst/>
          </a:prstGeom>
        </p:spPr>
      </p:pic>
      <p:pic>
        <p:nvPicPr>
          <p:cNvPr id="9" name="Imagen 8"/>
          <p:cNvPicPr>
            <a:picLocks noChangeAspect="1"/>
          </p:cNvPicPr>
          <p:nvPr/>
        </p:nvPicPr>
        <p:blipFill>
          <a:blip r:embed="rId7"/>
          <a:stretch>
            <a:fillRect/>
          </a:stretch>
        </p:blipFill>
        <p:spPr>
          <a:xfrm>
            <a:off x="6838153" y="4495317"/>
            <a:ext cx="2253224" cy="2032483"/>
          </a:xfrm>
          <a:prstGeom prst="rect">
            <a:avLst/>
          </a:prstGeom>
        </p:spPr>
      </p:pic>
    </p:spTree>
    <p:extLst>
      <p:ext uri="{BB962C8B-B14F-4D97-AF65-F5344CB8AC3E}">
        <p14:creationId xmlns:p14="http://schemas.microsoft.com/office/powerpoint/2010/main" val="11334806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4.¿ Y si la dieta no es equilibrada?</a:t>
            </a:r>
            <a:endParaRPr lang="es-ES" dirty="0"/>
          </a:p>
        </p:txBody>
      </p:sp>
      <p:sp>
        <p:nvSpPr>
          <p:cNvPr id="3" name="Marcador de contenido 2"/>
          <p:cNvSpPr>
            <a:spLocks noGrp="1"/>
          </p:cNvSpPr>
          <p:nvPr>
            <p:ph idx="1"/>
          </p:nvPr>
        </p:nvSpPr>
        <p:spPr>
          <a:xfrm>
            <a:off x="677334" y="1738558"/>
            <a:ext cx="8596668" cy="3880773"/>
          </a:xfrm>
        </p:spPr>
        <p:txBody>
          <a:bodyPr/>
          <a:lstStyle/>
          <a:p>
            <a:r>
              <a:rPr lang="es-ES" dirty="0" smtClean="0"/>
              <a:t>La </a:t>
            </a:r>
            <a:r>
              <a:rPr lang="es-ES" b="1" dirty="0" err="1" smtClean="0"/>
              <a:t>malnutrici</a:t>
            </a:r>
            <a:r>
              <a:rPr lang="es-ES_tradnl" b="1" dirty="0" err="1" smtClean="0"/>
              <a:t>ón</a:t>
            </a:r>
            <a:r>
              <a:rPr lang="es-ES_tradnl" b="1" dirty="0" smtClean="0"/>
              <a:t> </a:t>
            </a:r>
            <a:r>
              <a:rPr lang="es-ES_tradnl" dirty="0" smtClean="0"/>
              <a:t>es el estado que sobreviene como consecuencia de una dieta desequilibrada y puede deberse tanto a una alimentación deficiente como a un consumo excesivo.</a:t>
            </a:r>
          </a:p>
          <a:p>
            <a:r>
              <a:rPr lang="es-ES_tradnl" dirty="0" smtClean="0"/>
              <a:t>En la actualidad, la falta de control y el consumo inapropiado de ciertos alimentos está generando en la población humana diferentes problemas de </a:t>
            </a:r>
            <a:r>
              <a:rPr lang="es-ES_tradnl" dirty="0" err="1" smtClean="0"/>
              <a:t>salud,como</a:t>
            </a:r>
            <a:r>
              <a:rPr lang="es-ES_tradnl" dirty="0" smtClean="0"/>
              <a:t> la obesidad.</a:t>
            </a:r>
            <a:endParaRPr lang="es-ES" dirty="0"/>
          </a:p>
        </p:txBody>
      </p:sp>
      <p:pic>
        <p:nvPicPr>
          <p:cNvPr id="4" name="Imagen 3"/>
          <p:cNvPicPr>
            <a:picLocks noChangeAspect="1"/>
          </p:cNvPicPr>
          <p:nvPr/>
        </p:nvPicPr>
        <p:blipFill>
          <a:blip r:embed="rId2"/>
          <a:stretch>
            <a:fillRect/>
          </a:stretch>
        </p:blipFill>
        <p:spPr>
          <a:xfrm>
            <a:off x="7187632" y="4591027"/>
            <a:ext cx="2802269" cy="1583592"/>
          </a:xfrm>
          <a:prstGeom prst="rect">
            <a:avLst/>
          </a:prstGeom>
        </p:spPr>
      </p:pic>
      <p:pic>
        <p:nvPicPr>
          <p:cNvPr id="6" name="Imagen 5"/>
          <p:cNvPicPr>
            <a:picLocks noChangeAspect="1"/>
          </p:cNvPicPr>
          <p:nvPr/>
        </p:nvPicPr>
        <p:blipFill>
          <a:blip r:embed="rId3"/>
          <a:stretch>
            <a:fillRect/>
          </a:stretch>
        </p:blipFill>
        <p:spPr>
          <a:xfrm>
            <a:off x="932412" y="4335836"/>
            <a:ext cx="3008012" cy="2093975"/>
          </a:xfrm>
          <a:prstGeom prst="rect">
            <a:avLst/>
          </a:prstGeom>
        </p:spPr>
      </p:pic>
    </p:spTree>
    <p:extLst>
      <p:ext uri="{BB962C8B-B14F-4D97-AF65-F5344CB8AC3E}">
        <p14:creationId xmlns:p14="http://schemas.microsoft.com/office/powerpoint/2010/main" val="15554140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La obesidad</a:t>
            </a:r>
            <a:endParaRPr lang="es-ES" dirty="0"/>
          </a:p>
        </p:txBody>
      </p:sp>
      <p:sp>
        <p:nvSpPr>
          <p:cNvPr id="3" name="Marcador de contenido 2"/>
          <p:cNvSpPr>
            <a:spLocks noGrp="1"/>
          </p:cNvSpPr>
          <p:nvPr>
            <p:ph idx="1"/>
          </p:nvPr>
        </p:nvSpPr>
        <p:spPr>
          <a:xfrm>
            <a:off x="677334" y="1650635"/>
            <a:ext cx="8596668" cy="3880773"/>
          </a:xfrm>
        </p:spPr>
        <p:txBody>
          <a:bodyPr/>
          <a:lstStyle/>
          <a:p>
            <a:r>
              <a:rPr lang="es-ES" dirty="0" smtClean="0"/>
              <a:t>Consiste en un </a:t>
            </a:r>
            <a:r>
              <a:rPr lang="es-ES" b="1" dirty="0" smtClean="0"/>
              <a:t>exceso de grasa corporal </a:t>
            </a:r>
            <a:r>
              <a:rPr lang="es-ES" dirty="0" smtClean="0"/>
              <a:t>producido por la </a:t>
            </a:r>
            <a:r>
              <a:rPr lang="es-ES" dirty="0" err="1" smtClean="0"/>
              <a:t>ingesti</a:t>
            </a:r>
            <a:r>
              <a:rPr lang="es-ES_tradnl" dirty="0" err="1" smtClean="0"/>
              <a:t>ón</a:t>
            </a:r>
            <a:r>
              <a:rPr lang="es-ES_tradnl" dirty="0" smtClean="0"/>
              <a:t> excesiva de alimentos energéticos y asociada a un estilo de vida sedentario.</a:t>
            </a:r>
          </a:p>
          <a:p>
            <a:r>
              <a:rPr lang="es-ES_tradnl" dirty="0" smtClean="0"/>
              <a:t>Está considerada como uno de los </a:t>
            </a:r>
            <a:r>
              <a:rPr lang="es-ES_tradnl" b="1" dirty="0" smtClean="0"/>
              <a:t>factores  de riesgo </a:t>
            </a:r>
            <a:r>
              <a:rPr lang="es-ES_tradnl" dirty="0" smtClean="0"/>
              <a:t>para contraer algunas de las principales enfermedades crónicas de nuestro tiempo, cómo la diabetes, las dolencias cardiovasculares  determinados tipos de cáncer.</a:t>
            </a:r>
            <a:endParaRPr lang="es-ES" dirty="0"/>
          </a:p>
        </p:txBody>
      </p:sp>
      <p:pic>
        <p:nvPicPr>
          <p:cNvPr id="4" name="Imagen 3"/>
          <p:cNvPicPr>
            <a:picLocks noChangeAspect="1"/>
          </p:cNvPicPr>
          <p:nvPr/>
        </p:nvPicPr>
        <p:blipFill>
          <a:blip r:embed="rId2"/>
          <a:stretch>
            <a:fillRect/>
          </a:stretch>
        </p:blipFill>
        <p:spPr>
          <a:xfrm>
            <a:off x="1538608" y="3393830"/>
            <a:ext cx="6874119" cy="2536093"/>
          </a:xfrm>
          <a:prstGeom prst="rect">
            <a:avLst/>
          </a:prstGeom>
        </p:spPr>
      </p:pic>
    </p:spTree>
    <p:extLst>
      <p:ext uri="{BB962C8B-B14F-4D97-AF65-F5344CB8AC3E}">
        <p14:creationId xmlns:p14="http://schemas.microsoft.com/office/powerpoint/2010/main" val="16993406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C</a:t>
            </a:r>
            <a:r>
              <a:rPr lang="es-ES_tradnl" dirty="0" err="1" smtClean="0"/>
              <a:t>ómo</a:t>
            </a:r>
            <a:r>
              <a:rPr lang="es-ES_tradnl" dirty="0" smtClean="0"/>
              <a:t> prevenir el sobrepeso y la obesidad.</a:t>
            </a:r>
            <a:endParaRPr lang="es-ES" dirty="0"/>
          </a:p>
        </p:txBody>
      </p:sp>
      <p:pic>
        <p:nvPicPr>
          <p:cNvPr id="4" name="Imagen 3"/>
          <p:cNvPicPr>
            <a:picLocks noChangeAspect="1"/>
          </p:cNvPicPr>
          <p:nvPr/>
        </p:nvPicPr>
        <p:blipFill>
          <a:blip r:embed="rId2"/>
          <a:stretch>
            <a:fillRect/>
          </a:stretch>
        </p:blipFill>
        <p:spPr>
          <a:xfrm>
            <a:off x="917790" y="1656272"/>
            <a:ext cx="7484337" cy="5080958"/>
          </a:xfrm>
          <a:prstGeom prst="rect">
            <a:avLst/>
          </a:prstGeom>
        </p:spPr>
      </p:pic>
    </p:spTree>
    <p:extLst>
      <p:ext uri="{BB962C8B-B14F-4D97-AF65-F5344CB8AC3E}">
        <p14:creationId xmlns:p14="http://schemas.microsoft.com/office/powerpoint/2010/main" val="12489881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Enfermedades carenciales</a:t>
            </a:r>
            <a:endParaRPr lang="es-ES" dirty="0"/>
          </a:p>
        </p:txBody>
      </p:sp>
      <p:sp>
        <p:nvSpPr>
          <p:cNvPr id="3" name="Marcador de contenido 2"/>
          <p:cNvSpPr>
            <a:spLocks noGrp="1"/>
          </p:cNvSpPr>
          <p:nvPr>
            <p:ph idx="1"/>
          </p:nvPr>
        </p:nvSpPr>
        <p:spPr/>
        <p:txBody>
          <a:bodyPr/>
          <a:lstStyle/>
          <a:p>
            <a:r>
              <a:rPr lang="es-ES" dirty="0" smtClean="0"/>
              <a:t>La desnutrición </a:t>
            </a:r>
            <a:r>
              <a:rPr lang="es-ES_tradnl" dirty="0" smtClean="0"/>
              <a:t> es una forma de malnutrición que se produce cuando la cantidad de los alimentos que se consume no es suficiente para satisfacer las necesidades del organismo.</a:t>
            </a:r>
          </a:p>
          <a:p>
            <a:r>
              <a:rPr lang="es-ES_tradnl" dirty="0" smtClean="0"/>
              <a:t>En primer lugar se consumen los depósitos de glúcidos, después los de lípidos y por últimos los de proteínas.</a:t>
            </a:r>
          </a:p>
          <a:p>
            <a:r>
              <a:rPr lang="es-ES_tradnl" dirty="0" smtClean="0"/>
              <a:t>Las dietas poco variadas acarrean la falta de nutrientes .</a:t>
            </a:r>
          </a:p>
          <a:p>
            <a:r>
              <a:rPr lang="es-ES_tradnl" dirty="0" smtClean="0"/>
              <a:t>Ejemplo: carencia de vitaminas o sales de calcio como el calcio.</a:t>
            </a:r>
            <a:endParaRPr lang="es-ES" dirty="0"/>
          </a:p>
        </p:txBody>
      </p:sp>
      <p:pic>
        <p:nvPicPr>
          <p:cNvPr id="4" name="Imagen 3"/>
          <p:cNvPicPr>
            <a:picLocks noChangeAspect="1"/>
          </p:cNvPicPr>
          <p:nvPr/>
        </p:nvPicPr>
        <p:blipFill>
          <a:blip r:embed="rId2"/>
          <a:stretch>
            <a:fillRect/>
          </a:stretch>
        </p:blipFill>
        <p:spPr>
          <a:xfrm>
            <a:off x="6997771" y="4916129"/>
            <a:ext cx="2276231" cy="1597739"/>
          </a:xfrm>
          <a:prstGeom prst="rect">
            <a:avLst/>
          </a:prstGeom>
        </p:spPr>
      </p:pic>
    </p:spTree>
    <p:extLst>
      <p:ext uri="{BB962C8B-B14F-4D97-AF65-F5344CB8AC3E}">
        <p14:creationId xmlns:p14="http://schemas.microsoft.com/office/powerpoint/2010/main" val="2111184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Anorexia y bulimia</a:t>
            </a:r>
            <a:endParaRPr lang="es-ES" dirty="0"/>
          </a:p>
        </p:txBody>
      </p:sp>
      <p:sp>
        <p:nvSpPr>
          <p:cNvPr id="3" name="Marcador de contenido 2"/>
          <p:cNvSpPr>
            <a:spLocks noGrp="1"/>
          </p:cNvSpPr>
          <p:nvPr>
            <p:ph idx="1"/>
          </p:nvPr>
        </p:nvSpPr>
        <p:spPr/>
        <p:txBody>
          <a:bodyPr/>
          <a:lstStyle/>
          <a:p>
            <a:r>
              <a:rPr lang="es-ES" dirty="0" smtClean="0"/>
              <a:t>La anorexia nerviosa es una enfermedad que se caracteriza por el miedo intenso a ganar peso y por una imagen distorsionada del propio cuerpo.</a:t>
            </a:r>
          </a:p>
          <a:p>
            <a:r>
              <a:rPr lang="es-ES" dirty="0" smtClean="0"/>
              <a:t>La bulimia consiste en ingerir grandes cantidades de alimentos y </a:t>
            </a:r>
            <a:r>
              <a:rPr lang="es-ES" dirty="0" err="1" smtClean="0"/>
              <a:t>desp</a:t>
            </a:r>
            <a:r>
              <a:rPr lang="es-ES_tradnl" dirty="0" err="1" smtClean="0"/>
              <a:t>ués</a:t>
            </a:r>
            <a:r>
              <a:rPr lang="es-ES_tradnl" dirty="0" smtClean="0"/>
              <a:t> provocarse el vómito para evitar engordar.</a:t>
            </a:r>
            <a:endParaRPr lang="es-ES" dirty="0"/>
          </a:p>
        </p:txBody>
      </p:sp>
      <p:pic>
        <p:nvPicPr>
          <p:cNvPr id="4" name="Imagen 3"/>
          <p:cNvPicPr>
            <a:picLocks noChangeAspect="1"/>
          </p:cNvPicPr>
          <p:nvPr/>
        </p:nvPicPr>
        <p:blipFill>
          <a:blip r:embed="rId2"/>
          <a:stretch>
            <a:fillRect/>
          </a:stretch>
        </p:blipFill>
        <p:spPr>
          <a:xfrm>
            <a:off x="411798" y="3502324"/>
            <a:ext cx="8862204" cy="3114136"/>
          </a:xfrm>
          <a:prstGeom prst="rect">
            <a:avLst/>
          </a:prstGeom>
        </p:spPr>
      </p:pic>
    </p:spTree>
    <p:extLst>
      <p:ext uri="{BB962C8B-B14F-4D97-AF65-F5344CB8AC3E}">
        <p14:creationId xmlns:p14="http://schemas.microsoft.com/office/powerpoint/2010/main" val="5408060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5. El etiquetado de los alimentos</a:t>
            </a:r>
            <a:endParaRPr lang="es-ES" dirty="0"/>
          </a:p>
        </p:txBody>
      </p:sp>
      <p:sp>
        <p:nvSpPr>
          <p:cNvPr id="3" name="Marcador de contenido 2"/>
          <p:cNvSpPr>
            <a:spLocks noGrp="1"/>
          </p:cNvSpPr>
          <p:nvPr>
            <p:ph idx="1"/>
          </p:nvPr>
        </p:nvSpPr>
        <p:spPr/>
        <p:txBody>
          <a:bodyPr/>
          <a:lstStyle/>
          <a:p>
            <a:r>
              <a:rPr lang="es-ES" dirty="0" smtClean="0"/>
              <a:t>La información</a:t>
            </a:r>
            <a:r>
              <a:rPr lang="es-ES_tradnl" dirty="0" smtClean="0"/>
              <a:t> nutricional proporciona  datos sobre la energía y los nutrientes que aporta el alimento contenido en el envase. Constituye una parte esencial del etiquetado de un producto alimentario porque nos permite saber la clase de sustancias que se ingieren.</a:t>
            </a:r>
          </a:p>
          <a:p>
            <a:r>
              <a:rPr lang="es-ES_tradnl" dirty="0" smtClean="0"/>
              <a:t>El etiquetado sobre información nutricional es </a:t>
            </a:r>
            <a:r>
              <a:rPr lang="es-ES_tradnl" b="1" dirty="0" smtClean="0"/>
              <a:t>obligatorio</a:t>
            </a:r>
            <a:r>
              <a:rPr lang="es-ES_tradnl" dirty="0" smtClean="0"/>
              <a:t>. Por cada 100g o 100ml se debe especificar en la etiqueta:</a:t>
            </a:r>
          </a:p>
          <a:p>
            <a:pPr>
              <a:buFont typeface="Wingdings" charset="2"/>
              <a:buChar char="Ø"/>
            </a:pPr>
            <a:r>
              <a:rPr lang="es-ES_tradnl" b="1" dirty="0" smtClean="0"/>
              <a:t>El valor energético</a:t>
            </a:r>
            <a:r>
              <a:rPr lang="es-ES_tradnl" dirty="0" smtClean="0"/>
              <a:t>. En kcal o KJ</a:t>
            </a:r>
          </a:p>
          <a:p>
            <a:pPr>
              <a:buFont typeface="Wingdings" charset="2"/>
              <a:buChar char="Ø"/>
            </a:pPr>
            <a:r>
              <a:rPr lang="es-ES_tradnl" b="1" dirty="0" smtClean="0"/>
              <a:t>Las grasas </a:t>
            </a:r>
            <a:r>
              <a:rPr lang="es-ES_tradnl" dirty="0" smtClean="0"/>
              <a:t>y en particular las saturadas</a:t>
            </a:r>
          </a:p>
          <a:p>
            <a:pPr>
              <a:buFont typeface="Wingdings" charset="2"/>
              <a:buChar char="Ø"/>
            </a:pPr>
            <a:r>
              <a:rPr lang="es-ES_tradnl" b="1" dirty="0" smtClean="0"/>
              <a:t>Los hidratos de carbono</a:t>
            </a:r>
            <a:r>
              <a:rPr lang="es-ES_tradnl" dirty="0" smtClean="0"/>
              <a:t>, en concreto los azúcares</a:t>
            </a:r>
          </a:p>
          <a:p>
            <a:pPr>
              <a:buFont typeface="Wingdings" charset="2"/>
              <a:buChar char="Ø"/>
            </a:pPr>
            <a:r>
              <a:rPr lang="es-ES_tradnl" b="1" dirty="0" smtClean="0"/>
              <a:t>La sal</a:t>
            </a:r>
          </a:p>
          <a:p>
            <a:pPr>
              <a:buFont typeface="Wingdings" charset="2"/>
              <a:buChar char="Ø"/>
            </a:pPr>
            <a:r>
              <a:rPr lang="es-ES_tradnl" dirty="0" smtClean="0"/>
              <a:t>Sustancias que pueden provocar </a:t>
            </a:r>
            <a:r>
              <a:rPr lang="es-ES_tradnl" b="1" dirty="0" err="1" smtClean="0"/>
              <a:t>alergías</a:t>
            </a:r>
            <a:endParaRPr lang="es-ES" b="1" dirty="0"/>
          </a:p>
        </p:txBody>
      </p:sp>
    </p:spTree>
    <p:extLst>
      <p:ext uri="{BB962C8B-B14F-4D97-AF65-F5344CB8AC3E}">
        <p14:creationId xmlns:p14="http://schemas.microsoft.com/office/powerpoint/2010/main" val="10352297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smtClean="0"/>
              <a:t>Índice de contenidos</a:t>
            </a:r>
            <a:endParaRPr lang="es-ES" dirty="0"/>
          </a:p>
        </p:txBody>
      </p:sp>
      <p:sp>
        <p:nvSpPr>
          <p:cNvPr id="3" name="Marcador de contenido 2"/>
          <p:cNvSpPr>
            <a:spLocks noGrp="1"/>
          </p:cNvSpPr>
          <p:nvPr>
            <p:ph idx="1"/>
          </p:nvPr>
        </p:nvSpPr>
        <p:spPr/>
        <p:txBody>
          <a:bodyPr/>
          <a:lstStyle/>
          <a:p>
            <a:r>
              <a:rPr lang="es-ES" b="1" dirty="0" smtClean="0">
                <a:latin typeface="Chalkduster" charset="0"/>
                <a:ea typeface="Chalkduster" charset="0"/>
                <a:cs typeface="Chalkduster" charset="0"/>
              </a:rPr>
              <a:t>Cu</a:t>
            </a:r>
            <a:r>
              <a:rPr lang="es-ES_tradnl" b="1" dirty="0" err="1" smtClean="0">
                <a:latin typeface="Chalkduster" charset="0"/>
                <a:ea typeface="Chalkduster" charset="0"/>
                <a:cs typeface="Chalkduster" charset="0"/>
              </a:rPr>
              <a:t>ál</a:t>
            </a:r>
            <a:r>
              <a:rPr lang="es-ES_tradnl" b="1" dirty="0" smtClean="0">
                <a:latin typeface="Chalkduster" charset="0"/>
                <a:ea typeface="Chalkduster" charset="0"/>
                <a:cs typeface="Chalkduster" charset="0"/>
              </a:rPr>
              <a:t> es la función de los alimentos</a:t>
            </a:r>
          </a:p>
          <a:p>
            <a:r>
              <a:rPr lang="es-ES_tradnl" b="1" dirty="0" smtClean="0">
                <a:latin typeface="Chalkduster" charset="0"/>
                <a:ea typeface="Chalkduster" charset="0"/>
                <a:cs typeface="Chalkduster" charset="0"/>
              </a:rPr>
              <a:t>Qué tipos de energía requiere nuestro cuerpo para funcionar</a:t>
            </a:r>
          </a:p>
          <a:p>
            <a:r>
              <a:rPr lang="es-ES_tradnl" b="1" dirty="0" smtClean="0">
                <a:latin typeface="Chalkduster" charset="0"/>
                <a:ea typeface="Chalkduster" charset="0"/>
                <a:cs typeface="Chalkduster" charset="0"/>
              </a:rPr>
              <a:t>Qué es una dieta equilibrada y saludable</a:t>
            </a:r>
          </a:p>
          <a:p>
            <a:r>
              <a:rPr lang="es-ES_tradnl" b="1" dirty="0" smtClean="0">
                <a:latin typeface="Chalkduster" charset="0"/>
                <a:ea typeface="Chalkduster" charset="0"/>
                <a:cs typeface="Chalkduster" charset="0"/>
              </a:rPr>
              <a:t>Qué sucede en nuestro cuerpo cuando cuando nuestra dieta no es saludable</a:t>
            </a:r>
          </a:p>
          <a:p>
            <a:r>
              <a:rPr lang="es-ES_tradnl" b="1" dirty="0" smtClean="0">
                <a:latin typeface="Chalkduster" charset="0"/>
                <a:ea typeface="Chalkduster" charset="0"/>
                <a:cs typeface="Chalkduster" charset="0"/>
              </a:rPr>
              <a:t>Cómo se etiquetan y se conservan los alimentos</a:t>
            </a:r>
            <a:endParaRPr lang="es-ES" b="1" dirty="0">
              <a:latin typeface="Chalkduster" charset="0"/>
              <a:ea typeface="Chalkduster" charset="0"/>
              <a:cs typeface="Chalkduster" charset="0"/>
            </a:endParaRPr>
          </a:p>
        </p:txBody>
      </p:sp>
      <p:pic>
        <p:nvPicPr>
          <p:cNvPr id="4" name="Imagen 3"/>
          <p:cNvPicPr>
            <a:picLocks noChangeAspect="1"/>
          </p:cNvPicPr>
          <p:nvPr/>
        </p:nvPicPr>
        <p:blipFill>
          <a:blip r:embed="rId2"/>
          <a:stretch>
            <a:fillRect/>
          </a:stretch>
        </p:blipFill>
        <p:spPr>
          <a:xfrm>
            <a:off x="9274002" y="0"/>
            <a:ext cx="2917998" cy="3313231"/>
          </a:xfrm>
          <a:prstGeom prst="rect">
            <a:avLst/>
          </a:prstGeom>
        </p:spPr>
      </p:pic>
      <p:pic>
        <p:nvPicPr>
          <p:cNvPr id="5" name="Imagen 4"/>
          <p:cNvPicPr>
            <a:picLocks noChangeAspect="1"/>
          </p:cNvPicPr>
          <p:nvPr/>
        </p:nvPicPr>
        <p:blipFill>
          <a:blip r:embed="rId3"/>
          <a:stretch>
            <a:fillRect/>
          </a:stretch>
        </p:blipFill>
        <p:spPr>
          <a:xfrm>
            <a:off x="9253722" y="3322225"/>
            <a:ext cx="2938278" cy="2719137"/>
          </a:xfrm>
          <a:prstGeom prst="rect">
            <a:avLst/>
          </a:prstGeom>
        </p:spPr>
      </p:pic>
      <p:pic>
        <p:nvPicPr>
          <p:cNvPr id="6" name="Imagen 5"/>
          <p:cNvPicPr>
            <a:picLocks noChangeAspect="1"/>
          </p:cNvPicPr>
          <p:nvPr/>
        </p:nvPicPr>
        <p:blipFill>
          <a:blip r:embed="rId4"/>
          <a:stretch>
            <a:fillRect/>
          </a:stretch>
        </p:blipFill>
        <p:spPr>
          <a:xfrm>
            <a:off x="3767884" y="4474867"/>
            <a:ext cx="5506118" cy="2368045"/>
          </a:xfrm>
          <a:prstGeom prst="rect">
            <a:avLst/>
          </a:prstGeom>
        </p:spPr>
      </p:pic>
    </p:spTree>
    <p:extLst>
      <p:ext uri="{BB962C8B-B14F-4D97-AF65-F5344CB8AC3E}">
        <p14:creationId xmlns:p14="http://schemas.microsoft.com/office/powerpoint/2010/main" val="3158136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4" name="Marcador de contenido 3"/>
          <p:cNvPicPr>
            <a:picLocks noGrp="1" noChangeAspect="1"/>
          </p:cNvPicPr>
          <p:nvPr>
            <p:ph idx="1"/>
          </p:nvPr>
        </p:nvPicPr>
        <p:blipFill>
          <a:blip r:embed="rId2"/>
          <a:stretch>
            <a:fillRect/>
          </a:stretch>
        </p:blipFill>
        <p:spPr>
          <a:xfrm>
            <a:off x="677334" y="423529"/>
            <a:ext cx="7086440" cy="5778451"/>
          </a:xfrm>
          <a:prstGeom prst="rect">
            <a:avLst/>
          </a:prstGeom>
        </p:spPr>
      </p:pic>
    </p:spTree>
    <p:extLst>
      <p:ext uri="{BB962C8B-B14F-4D97-AF65-F5344CB8AC3E}">
        <p14:creationId xmlns:p14="http://schemas.microsoft.com/office/powerpoint/2010/main" val="2397847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El etiquetado de los alimentos</a:t>
            </a:r>
            <a:endParaRPr lang="es-ES" dirty="0"/>
          </a:p>
        </p:txBody>
      </p:sp>
      <p:sp>
        <p:nvSpPr>
          <p:cNvPr id="3" name="Marcador de contenido 2"/>
          <p:cNvSpPr>
            <a:spLocks noGrp="1"/>
          </p:cNvSpPr>
          <p:nvPr>
            <p:ph idx="1"/>
          </p:nvPr>
        </p:nvSpPr>
        <p:spPr>
          <a:xfrm>
            <a:off x="677334" y="2160589"/>
            <a:ext cx="8596668" cy="2359653"/>
          </a:xfrm>
        </p:spPr>
        <p:txBody>
          <a:bodyPr/>
          <a:lstStyle/>
          <a:p>
            <a:r>
              <a:rPr lang="es-ES" dirty="0" err="1" smtClean="0"/>
              <a:t>Informaci</a:t>
            </a:r>
            <a:r>
              <a:rPr lang="es-ES_tradnl" dirty="0" err="1" smtClean="0"/>
              <a:t>ón</a:t>
            </a:r>
            <a:r>
              <a:rPr lang="es-ES_tradnl" dirty="0" smtClean="0"/>
              <a:t> complementaria: </a:t>
            </a:r>
          </a:p>
          <a:p>
            <a:pPr>
              <a:buFont typeface="Wingdings" charset="2"/>
              <a:buChar char="Ø"/>
            </a:pPr>
            <a:r>
              <a:rPr lang="es-ES_tradnl" dirty="0" smtClean="0"/>
              <a:t>Las cantidades aportadas por cada porción del alimento</a:t>
            </a:r>
          </a:p>
          <a:p>
            <a:pPr>
              <a:buFont typeface="Wingdings" charset="2"/>
              <a:buChar char="Ø"/>
            </a:pPr>
            <a:r>
              <a:rPr lang="es-ES_tradnl" dirty="0" smtClean="0"/>
              <a:t>El contenido de otros tipos de nutrientes como fibra alimentaria, vitaminas, minerales, almidones...</a:t>
            </a:r>
          </a:p>
          <a:p>
            <a:pPr>
              <a:buFont typeface="Wingdings" charset="2"/>
              <a:buChar char="Ø"/>
            </a:pPr>
            <a:r>
              <a:rPr lang="es-ES_tradnl" dirty="0" smtClean="0"/>
              <a:t>El aporte de cada nutriente a la cantidad diaria recomendada (CDR) o a la cantidad diaria orientativa(CDO)</a:t>
            </a:r>
            <a:endParaRPr lang="es-ES" dirty="0"/>
          </a:p>
        </p:txBody>
      </p:sp>
      <p:pic>
        <p:nvPicPr>
          <p:cNvPr id="4" name="Imagen 3"/>
          <p:cNvPicPr>
            <a:picLocks noChangeAspect="1"/>
          </p:cNvPicPr>
          <p:nvPr/>
        </p:nvPicPr>
        <p:blipFill>
          <a:blip r:embed="rId2"/>
          <a:stretch>
            <a:fillRect/>
          </a:stretch>
        </p:blipFill>
        <p:spPr>
          <a:xfrm>
            <a:off x="5451895" y="4395798"/>
            <a:ext cx="2139350" cy="2201904"/>
          </a:xfrm>
          <a:prstGeom prst="rect">
            <a:avLst/>
          </a:prstGeom>
        </p:spPr>
      </p:pic>
    </p:spTree>
    <p:extLst>
      <p:ext uri="{BB962C8B-B14F-4D97-AF65-F5344CB8AC3E}">
        <p14:creationId xmlns:p14="http://schemas.microsoft.com/office/powerpoint/2010/main" val="17498415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6. M</a:t>
            </a:r>
            <a:r>
              <a:rPr lang="es-ES_tradnl" dirty="0" err="1" smtClean="0"/>
              <a:t>étodos</a:t>
            </a:r>
            <a:r>
              <a:rPr lang="es-ES_tradnl" dirty="0" smtClean="0"/>
              <a:t> de conservación de los alimentos</a:t>
            </a:r>
            <a:endParaRPr lang="es-ES" dirty="0"/>
          </a:p>
        </p:txBody>
      </p:sp>
      <p:sp>
        <p:nvSpPr>
          <p:cNvPr id="3" name="Marcador de contenido 2"/>
          <p:cNvSpPr>
            <a:spLocks noGrp="1"/>
          </p:cNvSpPr>
          <p:nvPr>
            <p:ph idx="1"/>
          </p:nvPr>
        </p:nvSpPr>
        <p:spPr>
          <a:xfrm>
            <a:off x="677334" y="2160589"/>
            <a:ext cx="4377745" cy="3880773"/>
          </a:xfrm>
        </p:spPr>
        <p:txBody>
          <a:bodyPr/>
          <a:lstStyle/>
          <a:p>
            <a:r>
              <a:rPr lang="es-ES" dirty="0" err="1" smtClean="0"/>
              <a:t>Conservaci</a:t>
            </a:r>
            <a:r>
              <a:rPr lang="es-ES_tradnl" dirty="0" err="1" smtClean="0"/>
              <a:t>ón</a:t>
            </a:r>
            <a:r>
              <a:rPr lang="es-ES_tradnl" dirty="0" smtClean="0"/>
              <a:t> y fechas límite: </a:t>
            </a:r>
          </a:p>
          <a:p>
            <a:pPr>
              <a:buFont typeface="Wingdings" charset="2"/>
              <a:buChar char="Ø"/>
            </a:pPr>
            <a:r>
              <a:rPr lang="es-ES_tradnl" b="1" dirty="0" smtClean="0"/>
              <a:t>Fecha de consumo preferente</a:t>
            </a:r>
            <a:r>
              <a:rPr lang="es-ES_tradnl" dirty="0" smtClean="0"/>
              <a:t>: a partir de esas fechas el producto puede haber perdido algunas de sus propiedades nutritivas.</a:t>
            </a:r>
          </a:p>
          <a:p>
            <a:pPr marL="0" indent="0">
              <a:buNone/>
            </a:pPr>
            <a:endParaRPr lang="es-ES_tradnl" dirty="0" smtClean="0"/>
          </a:p>
          <a:p>
            <a:pPr>
              <a:buFont typeface="Wingdings" charset="2"/>
              <a:buChar char="Ø"/>
            </a:pPr>
            <a:r>
              <a:rPr lang="es-ES_tradnl" b="1" dirty="0" smtClean="0"/>
              <a:t>Fecha de caducidad</a:t>
            </a:r>
            <a:r>
              <a:rPr lang="es-ES_tradnl" dirty="0" smtClean="0"/>
              <a:t>:  a partir de esa fecha el alimento no debe consumirse.</a:t>
            </a:r>
          </a:p>
          <a:p>
            <a:pPr>
              <a:buFont typeface="Wingdings" charset="2"/>
              <a:buChar char="Ø"/>
            </a:pPr>
            <a:endParaRPr lang="es-ES" dirty="0"/>
          </a:p>
        </p:txBody>
      </p:sp>
      <p:pic>
        <p:nvPicPr>
          <p:cNvPr id="4" name="Imagen 3"/>
          <p:cNvPicPr>
            <a:picLocks noChangeAspect="1"/>
          </p:cNvPicPr>
          <p:nvPr/>
        </p:nvPicPr>
        <p:blipFill>
          <a:blip r:embed="rId2"/>
          <a:stretch>
            <a:fillRect/>
          </a:stretch>
        </p:blipFill>
        <p:spPr>
          <a:xfrm>
            <a:off x="4975668" y="1270000"/>
            <a:ext cx="4216400" cy="5283200"/>
          </a:xfrm>
          <a:prstGeom prst="rect">
            <a:avLst/>
          </a:prstGeom>
        </p:spPr>
      </p:pic>
    </p:spTree>
    <p:extLst>
      <p:ext uri="{BB962C8B-B14F-4D97-AF65-F5344CB8AC3E}">
        <p14:creationId xmlns:p14="http://schemas.microsoft.com/office/powerpoint/2010/main" val="7092489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M</a:t>
            </a:r>
            <a:r>
              <a:rPr lang="es-ES_tradnl" dirty="0" err="1" smtClean="0"/>
              <a:t>étodos</a:t>
            </a:r>
            <a:r>
              <a:rPr lang="es-ES_tradnl" dirty="0" smtClean="0"/>
              <a:t> de conservación</a:t>
            </a:r>
            <a:endParaRPr lang="es-ES" dirty="0"/>
          </a:p>
        </p:txBody>
      </p:sp>
      <p:pic>
        <p:nvPicPr>
          <p:cNvPr id="4" name="Imagen 3"/>
          <p:cNvPicPr>
            <a:picLocks noChangeAspect="1"/>
          </p:cNvPicPr>
          <p:nvPr/>
        </p:nvPicPr>
        <p:blipFill>
          <a:blip r:embed="rId2"/>
          <a:stretch>
            <a:fillRect/>
          </a:stretch>
        </p:blipFill>
        <p:spPr>
          <a:xfrm>
            <a:off x="504805" y="1270000"/>
            <a:ext cx="7310726" cy="5287992"/>
          </a:xfrm>
          <a:prstGeom prst="rect">
            <a:avLst/>
          </a:prstGeom>
        </p:spPr>
      </p:pic>
      <p:pic>
        <p:nvPicPr>
          <p:cNvPr id="5" name="Imagen 4"/>
          <p:cNvPicPr>
            <a:picLocks noChangeAspect="1"/>
          </p:cNvPicPr>
          <p:nvPr/>
        </p:nvPicPr>
        <p:blipFill>
          <a:blip r:embed="rId3"/>
          <a:stretch>
            <a:fillRect/>
          </a:stretch>
        </p:blipFill>
        <p:spPr>
          <a:xfrm>
            <a:off x="7815531" y="2590800"/>
            <a:ext cx="2255041" cy="2376936"/>
          </a:xfrm>
          <a:prstGeom prst="rect">
            <a:avLst/>
          </a:prstGeom>
        </p:spPr>
      </p:pic>
    </p:spTree>
    <p:extLst>
      <p:ext uri="{BB962C8B-B14F-4D97-AF65-F5344CB8AC3E}">
        <p14:creationId xmlns:p14="http://schemas.microsoft.com/office/powerpoint/2010/main" val="18724013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1. La dieta</a:t>
            </a:r>
            <a:endParaRPr lang="es-ES" dirty="0"/>
          </a:p>
        </p:txBody>
      </p:sp>
      <p:sp>
        <p:nvSpPr>
          <p:cNvPr id="3" name="Marcador de contenido 2"/>
          <p:cNvSpPr>
            <a:spLocks noGrp="1"/>
          </p:cNvSpPr>
          <p:nvPr>
            <p:ph idx="1"/>
          </p:nvPr>
        </p:nvSpPr>
        <p:spPr/>
        <p:txBody>
          <a:bodyPr/>
          <a:lstStyle/>
          <a:p>
            <a:r>
              <a:rPr lang="es-ES" dirty="0" smtClean="0"/>
              <a:t>Conjunto de alimentos que tomamos diariamente constituye nuestra dieta.</a:t>
            </a:r>
          </a:p>
          <a:p>
            <a:r>
              <a:rPr lang="es-ES" b="1" dirty="0" smtClean="0"/>
              <a:t>Cada alimento cumple una </a:t>
            </a:r>
            <a:r>
              <a:rPr lang="es-ES" b="1" dirty="0" err="1" smtClean="0"/>
              <a:t>funci</a:t>
            </a:r>
            <a:r>
              <a:rPr lang="es-ES_tradnl" b="1" dirty="0" err="1" smtClean="0"/>
              <a:t>ón</a:t>
            </a:r>
            <a:r>
              <a:rPr lang="es-ES_tradnl" b="1" dirty="0" smtClean="0"/>
              <a:t>: </a:t>
            </a:r>
            <a:r>
              <a:rPr lang="es-ES_tradnl" dirty="0" smtClean="0"/>
              <a:t>cada alimento aporta al organismo diferentes nutrientes y en diferentes proporciones.</a:t>
            </a:r>
          </a:p>
          <a:p>
            <a:r>
              <a:rPr lang="es-ES_tradnl" dirty="0" smtClean="0"/>
              <a:t>5 tipos de nutrientes: glúcidos, proteínas, lípidos, vitaminas y minerales.</a:t>
            </a:r>
            <a:endParaRPr lang="es-ES" dirty="0"/>
          </a:p>
        </p:txBody>
      </p:sp>
      <p:pic>
        <p:nvPicPr>
          <p:cNvPr id="4" name="Imagen 3"/>
          <p:cNvPicPr>
            <a:picLocks noChangeAspect="1"/>
          </p:cNvPicPr>
          <p:nvPr/>
        </p:nvPicPr>
        <p:blipFill>
          <a:blip r:embed="rId2"/>
          <a:stretch>
            <a:fillRect/>
          </a:stretch>
        </p:blipFill>
        <p:spPr>
          <a:xfrm>
            <a:off x="6353595" y="3629951"/>
            <a:ext cx="2920407" cy="2863516"/>
          </a:xfrm>
          <a:prstGeom prst="rect">
            <a:avLst/>
          </a:prstGeom>
        </p:spPr>
      </p:pic>
      <p:pic>
        <p:nvPicPr>
          <p:cNvPr id="5" name="Imagen 4"/>
          <p:cNvPicPr>
            <a:picLocks noChangeAspect="1"/>
          </p:cNvPicPr>
          <p:nvPr/>
        </p:nvPicPr>
        <p:blipFill>
          <a:blip r:embed="rId3"/>
          <a:stretch>
            <a:fillRect/>
          </a:stretch>
        </p:blipFill>
        <p:spPr>
          <a:xfrm>
            <a:off x="419734" y="4100975"/>
            <a:ext cx="5926767" cy="2310064"/>
          </a:xfrm>
          <a:prstGeom prst="rect">
            <a:avLst/>
          </a:prstGeom>
        </p:spPr>
      </p:pic>
      <p:pic>
        <p:nvPicPr>
          <p:cNvPr id="6" name="Imagen 5"/>
          <p:cNvPicPr>
            <a:picLocks noChangeAspect="1"/>
          </p:cNvPicPr>
          <p:nvPr/>
        </p:nvPicPr>
        <p:blipFill>
          <a:blip r:embed="rId4"/>
          <a:stretch>
            <a:fillRect/>
          </a:stretch>
        </p:blipFill>
        <p:spPr>
          <a:xfrm>
            <a:off x="6790105" y="197648"/>
            <a:ext cx="2483897" cy="1962941"/>
          </a:xfrm>
          <a:prstGeom prst="rect">
            <a:avLst/>
          </a:prstGeom>
        </p:spPr>
      </p:pic>
    </p:spTree>
    <p:extLst>
      <p:ext uri="{BB962C8B-B14F-4D97-AF65-F5344CB8AC3E}">
        <p14:creationId xmlns:p14="http://schemas.microsoft.com/office/powerpoint/2010/main" val="4014734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Funciones de los alimentos</a:t>
            </a:r>
            <a:endParaRPr lang="es-ES" dirty="0"/>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08987" y="1392594"/>
            <a:ext cx="4947089" cy="5137832"/>
          </a:xfrm>
        </p:spPr>
      </p:pic>
      <p:sp>
        <p:nvSpPr>
          <p:cNvPr id="5" name="CuadroTexto 4"/>
          <p:cNvSpPr txBox="1"/>
          <p:nvPr/>
        </p:nvSpPr>
        <p:spPr>
          <a:xfrm>
            <a:off x="6556076" y="1930400"/>
            <a:ext cx="2467154" cy="369332"/>
          </a:xfrm>
          <a:prstGeom prst="rect">
            <a:avLst/>
          </a:prstGeom>
          <a:noFill/>
        </p:spPr>
        <p:txBody>
          <a:bodyPr wrap="square" rtlCol="0">
            <a:spAutoFit/>
          </a:bodyPr>
          <a:lstStyle/>
          <a:p>
            <a:r>
              <a:rPr lang="es-ES" dirty="0" smtClean="0"/>
              <a:t>GL</a:t>
            </a:r>
            <a:r>
              <a:rPr lang="es-ES_tradnl" dirty="0" smtClean="0"/>
              <a:t>ÚCIDOS Y LÍPIDOS</a:t>
            </a:r>
            <a:endParaRPr lang="es-ES" dirty="0"/>
          </a:p>
        </p:txBody>
      </p:sp>
      <p:sp>
        <p:nvSpPr>
          <p:cNvPr id="6" name="CuadroTexto 5"/>
          <p:cNvSpPr txBox="1"/>
          <p:nvPr/>
        </p:nvSpPr>
        <p:spPr>
          <a:xfrm>
            <a:off x="6664209" y="3861081"/>
            <a:ext cx="2467154" cy="369332"/>
          </a:xfrm>
          <a:prstGeom prst="rect">
            <a:avLst/>
          </a:prstGeom>
          <a:noFill/>
        </p:spPr>
        <p:txBody>
          <a:bodyPr wrap="square" rtlCol="0">
            <a:spAutoFit/>
          </a:bodyPr>
          <a:lstStyle/>
          <a:p>
            <a:r>
              <a:rPr lang="es-ES_tradnl" smtClean="0"/>
              <a:t>PROTEÍNAS</a:t>
            </a:r>
            <a:endParaRPr lang="es-ES" dirty="0"/>
          </a:p>
        </p:txBody>
      </p:sp>
      <p:sp>
        <p:nvSpPr>
          <p:cNvPr id="7" name="CuadroTexto 6"/>
          <p:cNvSpPr txBox="1"/>
          <p:nvPr/>
        </p:nvSpPr>
        <p:spPr>
          <a:xfrm>
            <a:off x="6556075" y="5432651"/>
            <a:ext cx="2932981" cy="369332"/>
          </a:xfrm>
          <a:prstGeom prst="rect">
            <a:avLst/>
          </a:prstGeom>
          <a:noFill/>
        </p:spPr>
        <p:txBody>
          <a:bodyPr wrap="square" rtlCol="0">
            <a:spAutoFit/>
          </a:bodyPr>
          <a:lstStyle/>
          <a:p>
            <a:r>
              <a:rPr lang="es-ES_tradnl" smtClean="0"/>
              <a:t>VITAMINAS Y MINERALES</a:t>
            </a:r>
            <a:endParaRPr lang="es-ES" dirty="0"/>
          </a:p>
        </p:txBody>
      </p:sp>
    </p:spTree>
    <p:extLst>
      <p:ext uri="{BB962C8B-B14F-4D97-AF65-F5344CB8AC3E}">
        <p14:creationId xmlns:p14="http://schemas.microsoft.com/office/powerpoint/2010/main" val="1212486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La rueda de los alimentos</a:t>
            </a:r>
            <a:endParaRPr lang="es-ES" dirty="0"/>
          </a:p>
        </p:txBody>
      </p:sp>
      <p:sp>
        <p:nvSpPr>
          <p:cNvPr id="3" name="Marcador de contenido 2"/>
          <p:cNvSpPr>
            <a:spLocks noGrp="1"/>
          </p:cNvSpPr>
          <p:nvPr>
            <p:ph idx="1"/>
          </p:nvPr>
        </p:nvSpPr>
        <p:spPr>
          <a:xfrm>
            <a:off x="677334" y="1615466"/>
            <a:ext cx="8596668" cy="3880773"/>
          </a:xfrm>
        </p:spPr>
        <p:txBody>
          <a:bodyPr/>
          <a:lstStyle/>
          <a:p>
            <a:r>
              <a:rPr lang="es-ES" dirty="0" smtClean="0"/>
              <a:t>Los alimentos se </a:t>
            </a:r>
            <a:r>
              <a:rPr lang="es-ES" dirty="0" smtClean="0"/>
              <a:t>distribuyen </a:t>
            </a:r>
            <a:r>
              <a:rPr lang="es-ES" dirty="0" smtClean="0"/>
              <a:t>en grupos </a:t>
            </a:r>
            <a:r>
              <a:rPr lang="es-ES" dirty="0" err="1" smtClean="0"/>
              <a:t>seg</a:t>
            </a:r>
            <a:r>
              <a:rPr lang="es-ES_tradnl" dirty="0" err="1" smtClean="0"/>
              <a:t>ún</a:t>
            </a:r>
            <a:r>
              <a:rPr lang="es-ES_tradnl" dirty="0" smtClean="0"/>
              <a:t> el tipo de nutrientes que aporta y su función en </a:t>
            </a:r>
            <a:r>
              <a:rPr lang="es-ES_tradnl" dirty="0" smtClean="0"/>
              <a:t>el organismo.</a:t>
            </a:r>
            <a:endParaRPr lang="es-ES" dirty="0"/>
          </a:p>
        </p:txBody>
      </p:sp>
      <p:sp>
        <p:nvSpPr>
          <p:cNvPr id="4" name="Marcador de contenido 2"/>
          <p:cNvSpPr txBox="1">
            <a:spLocks/>
          </p:cNvSpPr>
          <p:nvPr/>
        </p:nvSpPr>
        <p:spPr>
          <a:xfrm>
            <a:off x="677334" y="1475836"/>
            <a:ext cx="8596668" cy="90912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endParaRPr lang="es-ES" dirty="0"/>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9128" y="2524594"/>
            <a:ext cx="7226864" cy="3963989"/>
          </a:xfrm>
          <a:prstGeom prst="rect">
            <a:avLst/>
          </a:prstGeom>
        </p:spPr>
      </p:pic>
    </p:spTree>
    <p:extLst>
      <p:ext uri="{BB962C8B-B14F-4D97-AF65-F5344CB8AC3E}">
        <p14:creationId xmlns:p14="http://schemas.microsoft.com/office/powerpoint/2010/main" val="3908682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2. La dieta nos proporciona </a:t>
            </a:r>
            <a:r>
              <a:rPr lang="es-ES" dirty="0" err="1" smtClean="0"/>
              <a:t>energ</a:t>
            </a:r>
            <a:r>
              <a:rPr lang="es-ES_tradnl" dirty="0" err="1" smtClean="0"/>
              <a:t>ía</a:t>
            </a:r>
            <a:r>
              <a:rPr lang="es-ES_tradnl" dirty="0" smtClean="0"/>
              <a:t>.</a:t>
            </a:r>
            <a:endParaRPr lang="es-ES" dirty="0"/>
          </a:p>
        </p:txBody>
      </p:sp>
      <p:sp>
        <p:nvSpPr>
          <p:cNvPr id="3" name="Marcador de contenido 2"/>
          <p:cNvSpPr>
            <a:spLocks noGrp="1"/>
          </p:cNvSpPr>
          <p:nvPr>
            <p:ph idx="1"/>
          </p:nvPr>
        </p:nvSpPr>
        <p:spPr/>
        <p:txBody>
          <a:bodyPr>
            <a:normAutofit lnSpcReduction="10000"/>
          </a:bodyPr>
          <a:lstStyle/>
          <a:p>
            <a:r>
              <a:rPr lang="es-ES" dirty="0" smtClean="0"/>
              <a:t>Nuestro organismo necesita </a:t>
            </a:r>
            <a:r>
              <a:rPr lang="es-ES" dirty="0" err="1" smtClean="0"/>
              <a:t>energ</a:t>
            </a:r>
            <a:r>
              <a:rPr lang="es-ES_tradnl" dirty="0" smtClean="0"/>
              <a:t>ía para funcionar pero no sirve cualquier forma de energía.</a:t>
            </a:r>
          </a:p>
          <a:p>
            <a:r>
              <a:rPr lang="es-ES_tradnl" dirty="0" smtClean="0"/>
              <a:t>La energía útil para los seres vivos es la que contienen los nutrientes, que son sustancias químicas.</a:t>
            </a:r>
          </a:p>
          <a:p>
            <a:r>
              <a:rPr lang="es-ES_tradnl" dirty="0" smtClean="0"/>
              <a:t>Esta energía que contienen los nutrientes se denomina energía química y es liberada por las células mediante el proceso de respiración celular. Esa energía es transformada por las células  en tres formas de energía: </a:t>
            </a:r>
          </a:p>
          <a:p>
            <a:pPr>
              <a:buFont typeface="Wingdings" charset="2"/>
              <a:buChar char="v"/>
            </a:pPr>
            <a:r>
              <a:rPr lang="es-ES_tradnl" b="1" dirty="0" smtClean="0"/>
              <a:t>Energía mecánica</a:t>
            </a:r>
            <a:r>
              <a:rPr lang="es-ES_tradnl" dirty="0" smtClean="0"/>
              <a:t>: contracción muscular, movimiento del esqueleto, latidos del corazón o ventilación pulmonar.</a:t>
            </a:r>
          </a:p>
          <a:p>
            <a:pPr>
              <a:buFont typeface="Wingdings" charset="2"/>
              <a:buChar char="v"/>
            </a:pPr>
            <a:r>
              <a:rPr lang="es-ES_tradnl" b="1" dirty="0" smtClean="0"/>
              <a:t>Energía química</a:t>
            </a:r>
            <a:r>
              <a:rPr lang="es-ES_tradnl" dirty="0" smtClean="0"/>
              <a:t>: para fabricar nuevas moléculas.</a:t>
            </a:r>
          </a:p>
          <a:p>
            <a:pPr>
              <a:buFont typeface="Wingdings" charset="2"/>
              <a:buChar char="v"/>
            </a:pPr>
            <a:r>
              <a:rPr lang="es-ES_tradnl" b="1" dirty="0" smtClean="0"/>
              <a:t>Energía térmica o calorífica</a:t>
            </a:r>
            <a:r>
              <a:rPr lang="es-ES_tradnl" dirty="0" smtClean="0"/>
              <a:t>: para mantener la temperatura corporal</a:t>
            </a:r>
            <a:r>
              <a:rPr lang="es-ES_tradnl" dirty="0"/>
              <a:t> </a:t>
            </a:r>
            <a:r>
              <a:rPr lang="es-ES_tradnl" dirty="0" smtClean="0"/>
              <a:t>36 o 37º.</a:t>
            </a:r>
            <a:endParaRPr lang="es-ES" dirty="0"/>
          </a:p>
        </p:txBody>
      </p:sp>
    </p:spTree>
    <p:extLst>
      <p:ext uri="{BB962C8B-B14F-4D97-AF65-F5344CB8AC3E}">
        <p14:creationId xmlns:p14="http://schemas.microsoft.com/office/powerpoint/2010/main" val="19840486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2. La dieta nos proporciona </a:t>
            </a:r>
            <a:r>
              <a:rPr lang="es-ES" dirty="0" err="1" smtClean="0"/>
              <a:t>energ</a:t>
            </a:r>
            <a:r>
              <a:rPr lang="es-ES_tradnl" dirty="0" smtClean="0"/>
              <a:t>ía.</a:t>
            </a:r>
            <a:endParaRPr lang="es-ES" dirty="0"/>
          </a:p>
        </p:txBody>
      </p:sp>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9893" y="1327150"/>
            <a:ext cx="8083071" cy="5195834"/>
          </a:xfrm>
          <a:prstGeom prst="rect">
            <a:avLst/>
          </a:prstGeom>
        </p:spPr>
      </p:pic>
    </p:spTree>
    <p:extLst>
      <p:ext uri="{BB962C8B-B14F-4D97-AF65-F5344CB8AC3E}">
        <p14:creationId xmlns:p14="http://schemas.microsoft.com/office/powerpoint/2010/main" val="14721843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 Cu</a:t>
            </a:r>
            <a:r>
              <a:rPr lang="es-ES_tradnl" dirty="0" err="1" smtClean="0"/>
              <a:t>ánta</a:t>
            </a:r>
            <a:r>
              <a:rPr lang="es-ES_tradnl" dirty="0" smtClean="0"/>
              <a:t> energía aporta cada tipo de nutriente?</a:t>
            </a:r>
            <a:endParaRPr lang="es-ES" dirty="0"/>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7334" y="2091576"/>
            <a:ext cx="4339533" cy="3881437"/>
          </a:xfrm>
        </p:spPr>
      </p:pic>
      <p:pic>
        <p:nvPicPr>
          <p:cNvPr id="5" name="Imagen 4"/>
          <p:cNvPicPr>
            <a:picLocks noChangeAspect="1"/>
          </p:cNvPicPr>
          <p:nvPr/>
        </p:nvPicPr>
        <p:blipFill>
          <a:blip r:embed="rId3"/>
          <a:stretch>
            <a:fillRect/>
          </a:stretch>
        </p:blipFill>
        <p:spPr>
          <a:xfrm>
            <a:off x="5016867" y="3174521"/>
            <a:ext cx="4788336" cy="2292230"/>
          </a:xfrm>
          <a:prstGeom prst="rect">
            <a:avLst/>
          </a:prstGeom>
        </p:spPr>
      </p:pic>
    </p:spTree>
    <p:extLst>
      <p:ext uri="{BB962C8B-B14F-4D97-AF65-F5344CB8AC3E}">
        <p14:creationId xmlns:p14="http://schemas.microsoft.com/office/powerpoint/2010/main" val="5755750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 Cu</a:t>
            </a:r>
            <a:r>
              <a:rPr lang="es-ES_tradnl" dirty="0" err="1" smtClean="0"/>
              <a:t>ánta</a:t>
            </a:r>
            <a:r>
              <a:rPr lang="es-ES_tradnl" dirty="0" smtClean="0"/>
              <a:t> energía necesitamos?</a:t>
            </a:r>
            <a:endParaRPr lang="es-ES" dirty="0"/>
          </a:p>
        </p:txBody>
      </p:sp>
      <p:sp>
        <p:nvSpPr>
          <p:cNvPr id="3" name="Marcador de contenido 2"/>
          <p:cNvSpPr>
            <a:spLocks noGrp="1"/>
          </p:cNvSpPr>
          <p:nvPr>
            <p:ph idx="1"/>
          </p:nvPr>
        </p:nvSpPr>
        <p:spPr/>
        <p:txBody>
          <a:bodyPr/>
          <a:lstStyle/>
          <a:p>
            <a:r>
              <a:rPr lang="es-ES" dirty="0" smtClean="0"/>
              <a:t>Las necesidades </a:t>
            </a:r>
            <a:r>
              <a:rPr lang="es-ES" dirty="0" err="1" smtClean="0"/>
              <a:t>energ</a:t>
            </a:r>
            <a:r>
              <a:rPr lang="es-ES_tradnl" dirty="0" smtClean="0"/>
              <a:t>éticas de una persona cuando están en </a:t>
            </a:r>
            <a:r>
              <a:rPr lang="es-ES_tradnl" b="1" dirty="0" smtClean="0"/>
              <a:t>completo reposo</a:t>
            </a:r>
            <a:r>
              <a:rPr lang="es-ES_tradnl" dirty="0" smtClean="0"/>
              <a:t>, en ayunas durante 12 horas  y sin tener que luchas contra el frio o el calor, se conocen como</a:t>
            </a:r>
            <a:r>
              <a:rPr lang="es-ES_tradnl" b="1" u="sng" dirty="0" smtClean="0">
                <a:solidFill>
                  <a:schemeClr val="accent1"/>
                </a:solidFill>
              </a:rPr>
              <a:t> metabolismo basal </a:t>
            </a:r>
            <a:r>
              <a:rPr lang="es-ES_tradnl" dirty="0" smtClean="0"/>
              <a:t>y depende de la </a:t>
            </a:r>
            <a:r>
              <a:rPr lang="es-ES_tradnl" b="1" dirty="0" smtClean="0"/>
              <a:t>edad, el sexo, la altura y el peso.</a:t>
            </a:r>
          </a:p>
          <a:p>
            <a:r>
              <a:rPr lang="es-ES_tradnl" b="1" dirty="0" smtClean="0"/>
              <a:t>En condiciones de actividad normal</a:t>
            </a:r>
            <a:r>
              <a:rPr lang="es-ES_tradnl" dirty="0" smtClean="0"/>
              <a:t>, los requerimientos energéticos son mayores. Los tres factores que más influyen son: </a:t>
            </a:r>
            <a:r>
              <a:rPr lang="es-ES_tradnl" b="1" dirty="0" smtClean="0"/>
              <a:t>actividad física, temperatura ambiental y la actividad celular.</a:t>
            </a:r>
          </a:p>
          <a:p>
            <a:r>
              <a:rPr lang="es-ES_tradnl" b="1" dirty="0" smtClean="0"/>
              <a:t>Existen periodos de tiempo donde se necesita mayor cantidad de energía: </a:t>
            </a:r>
            <a:r>
              <a:rPr lang="es-ES_tradnl" dirty="0" smtClean="0"/>
              <a:t>niñez y adolescencia, embarazo y lactancia y enfermedades y posoperatorios.</a:t>
            </a:r>
            <a:endParaRPr lang="es-ES" dirty="0"/>
          </a:p>
        </p:txBody>
      </p:sp>
      <p:pic>
        <p:nvPicPr>
          <p:cNvPr id="4" name="Imagen 3"/>
          <p:cNvPicPr>
            <a:picLocks noChangeAspect="1"/>
          </p:cNvPicPr>
          <p:nvPr/>
        </p:nvPicPr>
        <p:blipFill>
          <a:blip r:embed="rId2"/>
          <a:stretch>
            <a:fillRect/>
          </a:stretch>
        </p:blipFill>
        <p:spPr>
          <a:xfrm>
            <a:off x="9274002" y="0"/>
            <a:ext cx="2917998" cy="2955948"/>
          </a:xfrm>
          <a:prstGeom prst="rect">
            <a:avLst/>
          </a:prstGeom>
        </p:spPr>
      </p:pic>
      <p:pic>
        <p:nvPicPr>
          <p:cNvPr id="6" name="Imagen 5"/>
          <p:cNvPicPr>
            <a:picLocks noChangeAspect="1"/>
          </p:cNvPicPr>
          <p:nvPr/>
        </p:nvPicPr>
        <p:blipFill>
          <a:blip r:embed="rId3"/>
          <a:stretch>
            <a:fillRect/>
          </a:stretch>
        </p:blipFill>
        <p:spPr>
          <a:xfrm>
            <a:off x="9747849" y="2712549"/>
            <a:ext cx="2444151" cy="2189792"/>
          </a:xfrm>
          <a:prstGeom prst="rect">
            <a:avLst/>
          </a:prstGeom>
        </p:spPr>
      </p:pic>
      <p:pic>
        <p:nvPicPr>
          <p:cNvPr id="8" name="Imagen 7"/>
          <p:cNvPicPr>
            <a:picLocks noChangeAspect="1"/>
          </p:cNvPicPr>
          <p:nvPr/>
        </p:nvPicPr>
        <p:blipFill>
          <a:blip r:embed="rId4"/>
          <a:stretch>
            <a:fillRect/>
          </a:stretch>
        </p:blipFill>
        <p:spPr>
          <a:xfrm>
            <a:off x="9575322" y="4902341"/>
            <a:ext cx="2616678" cy="1955659"/>
          </a:xfrm>
          <a:prstGeom prst="rect">
            <a:avLst/>
          </a:prstGeom>
        </p:spPr>
      </p:pic>
    </p:spTree>
    <p:extLst>
      <p:ext uri="{BB962C8B-B14F-4D97-AF65-F5344CB8AC3E}">
        <p14:creationId xmlns:p14="http://schemas.microsoft.com/office/powerpoint/2010/main" val="736077591"/>
      </p:ext>
    </p:extLst>
  </p:cSld>
  <p:clrMapOvr>
    <a:masterClrMapping/>
  </p:clrMapOvr>
</p:sld>
</file>

<file path=ppt/theme/theme1.xml><?xml version="1.0" encoding="utf-8"?>
<a:theme xmlns:a="http://schemas.openxmlformats.org/drawingml/2006/main" name="Faceta">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3014</TotalTime>
  <Words>1044</Words>
  <Application>Microsoft Macintosh PowerPoint</Application>
  <PresentationFormat>Panorámica</PresentationFormat>
  <Paragraphs>82</Paragraphs>
  <Slides>23</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23</vt:i4>
      </vt:variant>
    </vt:vector>
  </HeadingPairs>
  <TitlesOfParts>
    <vt:vector size="29" baseType="lpstr">
      <vt:lpstr>Chalkduster</vt:lpstr>
      <vt:lpstr>Trebuchet MS</vt:lpstr>
      <vt:lpstr>Wingdings</vt:lpstr>
      <vt:lpstr>Wingdings 3</vt:lpstr>
      <vt:lpstr>Arial</vt:lpstr>
      <vt:lpstr>Faceta</vt:lpstr>
      <vt:lpstr>Unidad 3:  Los alimentos y la dieta.</vt:lpstr>
      <vt:lpstr>Índice de contenidos</vt:lpstr>
      <vt:lpstr>1. La dieta</vt:lpstr>
      <vt:lpstr>Funciones de los alimentos</vt:lpstr>
      <vt:lpstr>La rueda de los alimentos</vt:lpstr>
      <vt:lpstr>2. La dieta nos proporciona energía.</vt:lpstr>
      <vt:lpstr>2. La dieta nos proporciona energía.</vt:lpstr>
      <vt:lpstr>¿ Cuánta energía aporta cada tipo de nutriente?</vt:lpstr>
      <vt:lpstr>¿ Cuánta energía necesitamos?</vt:lpstr>
      <vt:lpstr>3. ¿Todos necesitamos la misma dieta?</vt:lpstr>
      <vt:lpstr>La dieta mediterránea</vt:lpstr>
      <vt:lpstr>Pirámide de la dieta mediterránea</vt:lpstr>
      <vt:lpstr>Dietas especiales</vt:lpstr>
      <vt:lpstr>4.¿ Y si la dieta no es equilibrada?</vt:lpstr>
      <vt:lpstr>La obesidad</vt:lpstr>
      <vt:lpstr>Cómo prevenir el sobrepeso y la obesidad.</vt:lpstr>
      <vt:lpstr>Enfermedades carenciales</vt:lpstr>
      <vt:lpstr>Anorexia y bulimia</vt:lpstr>
      <vt:lpstr>5. El etiquetado de los alimentos</vt:lpstr>
      <vt:lpstr>Presentación de PowerPoint</vt:lpstr>
      <vt:lpstr>El etiquetado de los alimentos</vt:lpstr>
      <vt:lpstr>6. Métodos de conservación de los alimentos</vt:lpstr>
      <vt:lpstr>Métodos de conservación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Unidad 3: Los alimentos y la dieta.</dc:title>
  <dc:creator>marta vallejo</dc:creator>
  <cp:lastModifiedBy>marta vallejo</cp:lastModifiedBy>
  <cp:revision>19</cp:revision>
  <dcterms:created xsi:type="dcterms:W3CDTF">2021-01-11T20:22:42Z</dcterms:created>
  <dcterms:modified xsi:type="dcterms:W3CDTF">2021-02-08T14:55:39Z</dcterms:modified>
</cp:coreProperties>
</file>