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sldIdLst>
    <p:sldId id="256" r:id="rId2"/>
    <p:sldId id="257" r:id="rId3"/>
    <p:sldId id="258" r:id="rId4"/>
    <p:sldId id="260" r:id="rId5"/>
    <p:sldId id="262" r:id="rId6"/>
    <p:sldId id="261"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0"/>
    <p:restoredTop sz="94218"/>
  </p:normalViewPr>
  <p:slideViewPr>
    <p:cSldViewPr snapToGrid="0" snapToObjects="1">
      <p:cViewPr>
        <p:scale>
          <a:sx n="75" d="100"/>
          <a:sy n="75" d="100"/>
        </p:scale>
        <p:origin x="288"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_tradnl" smtClean="0"/>
              <a:t>Clic para editar título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711845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_tradnl" smtClean="0"/>
              <a:t>Clic para editar título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82427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smtClean="0"/>
              <a:t>Clic para editar título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62739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_tradnl" smtClean="0"/>
              <a:t>Clic para editar título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2025187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smtClean="0"/>
              <a:t>Clic para editar título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67681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_tradnl" smtClean="0"/>
              <a:t>Clic para editar título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1850952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437116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_tradnl" smtClean="0"/>
              <a:t>Clic para editar título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1704365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404158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_tradnl" smtClean="0"/>
              <a:t>Clic para editar título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3D4621F-B54C-A643-9908-37545435FD02}" type="datetimeFigureOut">
              <a:rPr lang="es-ES" smtClean="0"/>
              <a:t>5/3/21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937370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33D4621F-B54C-A643-9908-37545435FD02}" type="datetimeFigureOut">
              <a:rPr lang="es-ES" smtClean="0"/>
              <a:t>5/3/21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20586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33D4621F-B54C-A643-9908-37545435FD02}" type="datetimeFigureOut">
              <a:rPr lang="es-ES" smtClean="0"/>
              <a:t>5/3/21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197338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33D4621F-B54C-A643-9908-37545435FD02}" type="datetimeFigureOut">
              <a:rPr lang="es-ES" smtClean="0"/>
              <a:t>5/3/21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164254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4621F-B54C-A643-9908-37545435FD02}" type="datetimeFigureOut">
              <a:rPr lang="es-ES" smtClean="0"/>
              <a:t>5/3/21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150125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_tradnl" smtClean="0"/>
              <a:t>Clic para editar título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33D4621F-B54C-A643-9908-37545435FD02}" type="datetimeFigureOut">
              <a:rPr lang="es-ES" smtClean="0"/>
              <a:t>5/3/21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260152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33D4621F-B54C-A643-9908-37545435FD02}" type="datetimeFigureOut">
              <a:rPr lang="es-ES" smtClean="0"/>
              <a:t>5/3/21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2C5DBA-DC4A-3F44-939E-25BD818A1AE3}" type="slidenum">
              <a:rPr lang="es-ES" smtClean="0"/>
              <a:t>‹Nr.›</a:t>
            </a:fld>
            <a:endParaRPr lang="es-ES"/>
          </a:p>
        </p:txBody>
      </p:sp>
    </p:spTree>
    <p:extLst>
      <p:ext uri="{BB962C8B-B14F-4D97-AF65-F5344CB8AC3E}">
        <p14:creationId xmlns:p14="http://schemas.microsoft.com/office/powerpoint/2010/main" val="14727137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D4621F-B54C-A643-9908-37545435FD02}" type="datetimeFigureOut">
              <a:rPr lang="es-ES" smtClean="0"/>
              <a:t>5/3/21</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12C5DBA-DC4A-3F44-939E-25BD818A1AE3}" type="slidenum">
              <a:rPr lang="es-ES" smtClean="0"/>
              <a:t>‹Nr.›</a:t>
            </a:fld>
            <a:endParaRPr lang="es-ES"/>
          </a:p>
        </p:txBody>
      </p:sp>
    </p:spTree>
    <p:extLst>
      <p:ext uri="{BB962C8B-B14F-4D97-AF65-F5344CB8AC3E}">
        <p14:creationId xmlns:p14="http://schemas.microsoft.com/office/powerpoint/2010/main" val="17768089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image" Target="../media/image1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37000" b="-37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0" y="4211053"/>
            <a:ext cx="9144000" cy="2387600"/>
          </a:xfrm>
        </p:spPr>
        <p:txBody>
          <a:bodyPr>
            <a:normAutofit fontScale="90000"/>
          </a:bodyPr>
          <a:lstStyle/>
          <a:p>
            <a:pPr algn="l"/>
            <a:r>
              <a:rPr lang="es-ES" sz="4400" b="1" dirty="0" smtClean="0">
                <a:solidFill>
                  <a:srgbClr val="002060"/>
                </a:solidFill>
                <a:latin typeface="Chalkduster" charset="0"/>
                <a:ea typeface="Chalkduster" charset="0"/>
                <a:cs typeface="Chalkduster" charset="0"/>
              </a:rPr>
              <a:t>Unidad 4</a:t>
            </a:r>
            <a:r>
              <a:rPr lang="es-ES" sz="4400" b="1" smtClean="0">
                <a:solidFill>
                  <a:srgbClr val="002060"/>
                </a:solidFill>
                <a:latin typeface="Chalkduster" charset="0"/>
                <a:ea typeface="Chalkduster" charset="0"/>
                <a:cs typeface="Chalkduster" charset="0"/>
              </a:rPr>
              <a:t>: </a:t>
            </a:r>
            <a:br>
              <a:rPr lang="es-ES" sz="4400" b="1" smtClean="0">
                <a:solidFill>
                  <a:srgbClr val="002060"/>
                </a:solidFill>
                <a:latin typeface="Chalkduster" charset="0"/>
                <a:ea typeface="Chalkduster" charset="0"/>
                <a:cs typeface="Chalkduster" charset="0"/>
              </a:rPr>
            </a:br>
            <a:r>
              <a:rPr lang="es-ES" sz="4400" b="1" dirty="0" smtClean="0">
                <a:solidFill>
                  <a:srgbClr val="002060"/>
                </a:solidFill>
                <a:latin typeface="Chalkduster" charset="0"/>
                <a:ea typeface="Chalkduster" charset="0"/>
                <a:cs typeface="Chalkduster" charset="0"/>
              </a:rPr>
              <a:t/>
            </a:r>
            <a:br>
              <a:rPr lang="es-ES" sz="4400" b="1" dirty="0" smtClean="0">
                <a:solidFill>
                  <a:srgbClr val="002060"/>
                </a:solidFill>
                <a:latin typeface="Chalkduster" charset="0"/>
                <a:ea typeface="Chalkduster" charset="0"/>
                <a:cs typeface="Chalkduster" charset="0"/>
              </a:rPr>
            </a:br>
            <a:r>
              <a:rPr lang="es-ES" sz="4400" b="1" dirty="0" smtClean="0">
                <a:solidFill>
                  <a:srgbClr val="002060"/>
                </a:solidFill>
                <a:latin typeface="Chalkduster" charset="0"/>
                <a:ea typeface="Chalkduster" charset="0"/>
                <a:cs typeface="Chalkduster" charset="0"/>
              </a:rPr>
              <a:t>La eliminación</a:t>
            </a:r>
            <a:r>
              <a:rPr lang="es-ES_tradnl" sz="4400" b="1" dirty="0" smtClean="0">
                <a:solidFill>
                  <a:srgbClr val="002060"/>
                </a:solidFill>
                <a:latin typeface="Chalkduster" charset="0"/>
                <a:ea typeface="Chalkduster" charset="0"/>
                <a:cs typeface="Chalkduster" charset="0"/>
              </a:rPr>
              <a:t> de los desechos y el transporte</a:t>
            </a:r>
            <a:endParaRPr lang="es-ES" sz="4400" b="1" dirty="0">
              <a:solidFill>
                <a:srgbClr val="002060"/>
              </a:solidFill>
              <a:latin typeface="Chalkduster" charset="0"/>
              <a:ea typeface="Chalkduster" charset="0"/>
              <a:cs typeface="Chalkduster" charset="0"/>
            </a:endParaRPr>
          </a:p>
        </p:txBody>
      </p:sp>
    </p:spTree>
    <p:extLst>
      <p:ext uri="{BB962C8B-B14F-4D97-AF65-F5344CB8AC3E}">
        <p14:creationId xmlns:p14="http://schemas.microsoft.com/office/powerpoint/2010/main" val="982906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02980" y="649706"/>
            <a:ext cx="9229778" cy="4862930"/>
          </a:xfrm>
          <a:prstGeom prst="rect">
            <a:avLst/>
          </a:prstGeom>
        </p:spPr>
      </p:pic>
    </p:spTree>
    <p:extLst>
      <p:ext uri="{BB962C8B-B14F-4D97-AF65-F5344CB8AC3E}">
        <p14:creationId xmlns:p14="http://schemas.microsoft.com/office/powerpoint/2010/main" val="147649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2. Los vasos </a:t>
            </a:r>
            <a:r>
              <a:rPr lang="es-ES" dirty="0" err="1" smtClean="0"/>
              <a:t>sang</a:t>
            </a:r>
            <a:r>
              <a:rPr lang="es-ES_tradnl" dirty="0" err="1" smtClean="0"/>
              <a:t>uíneos</a:t>
            </a:r>
            <a:r>
              <a:rPr lang="es-ES_tradnl" dirty="0" smtClean="0"/>
              <a:t> y el corazón.</a:t>
            </a:r>
            <a:endParaRPr lang="es-ES" dirty="0"/>
          </a:p>
        </p:txBody>
      </p:sp>
      <p:sp>
        <p:nvSpPr>
          <p:cNvPr id="3" name="Marcador de contenido 2"/>
          <p:cNvSpPr>
            <a:spLocks noGrp="1"/>
          </p:cNvSpPr>
          <p:nvPr>
            <p:ph idx="1"/>
          </p:nvPr>
        </p:nvSpPr>
        <p:spPr/>
        <p:txBody>
          <a:bodyPr/>
          <a:lstStyle/>
          <a:p>
            <a:r>
              <a:rPr lang="es-ES" dirty="0" smtClean="0"/>
              <a:t>Los vasos por el que se conduce la sangre se denominan </a:t>
            </a:r>
            <a:r>
              <a:rPr lang="es-ES" b="1" dirty="0" smtClean="0"/>
              <a:t>vasos </a:t>
            </a:r>
            <a:r>
              <a:rPr lang="es-ES" b="1" dirty="0" err="1" smtClean="0"/>
              <a:t>sangu</a:t>
            </a:r>
            <a:r>
              <a:rPr lang="es-ES_tradnl" b="1" dirty="0" err="1" smtClean="0"/>
              <a:t>íneos</a:t>
            </a:r>
            <a:endParaRPr lang="es-ES_tradnl" b="1" dirty="0" smtClean="0"/>
          </a:p>
          <a:p>
            <a:r>
              <a:rPr lang="es-ES_tradnl" b="1" dirty="0" smtClean="0"/>
              <a:t>El corazón y los vasos sanguíneos </a:t>
            </a:r>
            <a:r>
              <a:rPr lang="es-ES_tradnl" dirty="0" smtClean="0"/>
              <a:t>forman el sistema cardiovascular.</a:t>
            </a:r>
          </a:p>
          <a:p>
            <a:r>
              <a:rPr lang="es-ES_tradnl" dirty="0" smtClean="0"/>
              <a:t>Tenemos un sistema circulatorio cerrado.</a:t>
            </a:r>
          </a:p>
          <a:p>
            <a:r>
              <a:rPr lang="es-ES_tradnl" dirty="0" smtClean="0"/>
              <a:t>Tipos de vasos sanguíneos: </a:t>
            </a:r>
            <a:r>
              <a:rPr lang="es-ES" b="1" dirty="0" smtClean="0"/>
              <a:t>arterias, venas y capilares.</a:t>
            </a:r>
            <a:endParaRPr lang="es-ES_tradnl" b="1" dirty="0" smtClean="0"/>
          </a:p>
        </p:txBody>
      </p:sp>
      <p:pic>
        <p:nvPicPr>
          <p:cNvPr id="4" name="Imagen 3"/>
          <p:cNvPicPr>
            <a:picLocks noChangeAspect="1"/>
          </p:cNvPicPr>
          <p:nvPr/>
        </p:nvPicPr>
        <p:blipFill>
          <a:blip r:embed="rId2"/>
          <a:stretch>
            <a:fillRect/>
          </a:stretch>
        </p:blipFill>
        <p:spPr>
          <a:xfrm>
            <a:off x="3433313" y="3697261"/>
            <a:ext cx="3989611" cy="2768774"/>
          </a:xfrm>
          <a:prstGeom prst="rect">
            <a:avLst/>
          </a:prstGeom>
        </p:spPr>
      </p:pic>
    </p:spTree>
    <p:extLst>
      <p:ext uri="{BB962C8B-B14F-4D97-AF65-F5344CB8AC3E}">
        <p14:creationId xmlns:p14="http://schemas.microsoft.com/office/powerpoint/2010/main" val="1475952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Los vasos </a:t>
            </a:r>
            <a:r>
              <a:rPr lang="es-ES" dirty="0" err="1" smtClean="0"/>
              <a:t>sangu</a:t>
            </a:r>
            <a:r>
              <a:rPr lang="es-ES_tradnl" dirty="0" err="1" smtClean="0"/>
              <a:t>íneos</a:t>
            </a:r>
            <a:endParaRPr lang="es-ES" dirty="0"/>
          </a:p>
        </p:txBody>
      </p:sp>
      <p:pic>
        <p:nvPicPr>
          <p:cNvPr id="4" name="Marcador de contenido 3"/>
          <p:cNvPicPr>
            <a:picLocks noGrp="1" noChangeAspect="1"/>
          </p:cNvPicPr>
          <p:nvPr>
            <p:ph idx="1"/>
          </p:nvPr>
        </p:nvPicPr>
        <p:blipFill>
          <a:blip r:embed="rId2"/>
          <a:stretch>
            <a:fillRect/>
          </a:stretch>
        </p:blipFill>
        <p:spPr>
          <a:xfrm>
            <a:off x="677333" y="1413551"/>
            <a:ext cx="7655783" cy="5345962"/>
          </a:xfrm>
          <a:prstGeom prst="rect">
            <a:avLst/>
          </a:prstGeom>
        </p:spPr>
      </p:pic>
    </p:spTree>
    <p:extLst>
      <p:ext uri="{BB962C8B-B14F-4D97-AF65-F5344CB8AC3E}">
        <p14:creationId xmlns:p14="http://schemas.microsoft.com/office/powerpoint/2010/main" val="1112087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a:t>
            </a:r>
            <a:r>
              <a:rPr lang="es-ES" dirty="0" err="1" smtClean="0"/>
              <a:t>coraz</a:t>
            </a:r>
            <a:r>
              <a:rPr lang="es-ES_tradnl" dirty="0" err="1" smtClean="0"/>
              <a:t>ón</a:t>
            </a:r>
            <a:endParaRPr lang="es-ES" dirty="0"/>
          </a:p>
        </p:txBody>
      </p:sp>
      <p:sp>
        <p:nvSpPr>
          <p:cNvPr id="3" name="Marcador de contenido 2"/>
          <p:cNvSpPr>
            <a:spLocks noGrp="1"/>
          </p:cNvSpPr>
          <p:nvPr>
            <p:ph idx="1"/>
          </p:nvPr>
        </p:nvSpPr>
        <p:spPr/>
        <p:txBody>
          <a:bodyPr>
            <a:normAutofit lnSpcReduction="10000"/>
          </a:bodyPr>
          <a:lstStyle/>
          <a:p>
            <a:r>
              <a:rPr lang="es-ES" dirty="0" smtClean="0"/>
              <a:t> </a:t>
            </a:r>
            <a:r>
              <a:rPr lang="es-ES_tradnl" dirty="0" smtClean="0"/>
              <a:t>Órgano situado en el centro del pecho, ligeramente desplazado hacia a la izquierda.</a:t>
            </a:r>
          </a:p>
          <a:p>
            <a:r>
              <a:rPr lang="es-ES_tradnl" dirty="0" smtClean="0"/>
              <a:t>Sus paredes son de un tejido muscular llamado miocardio, y en el interior está hueco y dividido en cuatro cavidades</a:t>
            </a:r>
          </a:p>
          <a:p>
            <a:pPr>
              <a:buFont typeface="Wingdings" charset="2"/>
              <a:buChar char="Ø"/>
            </a:pPr>
            <a:r>
              <a:rPr lang="es-ES_tradnl" dirty="0" smtClean="0"/>
              <a:t>Dos aurículas. Cavidades superiores. Tienen las paredes finas y extensibles. A ellas le llega la sangre conducida por las venas.</a:t>
            </a:r>
          </a:p>
          <a:p>
            <a:pPr>
              <a:buFont typeface="Wingdings" charset="2"/>
              <a:buChar char="Ø"/>
            </a:pPr>
            <a:r>
              <a:rPr lang="es-ES_tradnl" dirty="0" smtClean="0"/>
              <a:t>Dos ventrículos. Cavidades inferiores. Paredes más gruesas y potentes, sobre todo la del ventrículo izquierdo. De los ventrículos sale del corazón conducida por las arterias.</a:t>
            </a:r>
          </a:p>
          <a:p>
            <a:r>
              <a:rPr lang="es-ES_tradnl" dirty="0" smtClean="0"/>
              <a:t>La aurícula y el ventrículo derecho están comunicados entre sí, al igual que ambas cavidades de la parte izquierda. Sin embargo, un tabique separa por completo las cavidades de la parte derecha de la izquierda.</a:t>
            </a:r>
            <a:endParaRPr lang="es-ES" dirty="0"/>
          </a:p>
        </p:txBody>
      </p:sp>
    </p:spTree>
    <p:extLst>
      <p:ext uri="{BB962C8B-B14F-4D97-AF65-F5344CB8AC3E}">
        <p14:creationId xmlns:p14="http://schemas.microsoft.com/office/powerpoint/2010/main" val="1918258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a:t>
            </a:r>
            <a:r>
              <a:rPr lang="es-ES" dirty="0" err="1" smtClean="0"/>
              <a:t>coraz</a:t>
            </a:r>
            <a:r>
              <a:rPr lang="es-ES_tradnl" dirty="0" err="1" smtClean="0"/>
              <a:t>ón</a:t>
            </a:r>
            <a:endParaRPr lang="es-ES" dirty="0"/>
          </a:p>
        </p:txBody>
      </p:sp>
      <p:pic>
        <p:nvPicPr>
          <p:cNvPr id="4" name="Marcador de contenido 3"/>
          <p:cNvPicPr>
            <a:picLocks noGrp="1" noChangeAspect="1"/>
          </p:cNvPicPr>
          <p:nvPr>
            <p:ph idx="1"/>
          </p:nvPr>
        </p:nvPicPr>
        <p:blipFill>
          <a:blip r:embed="rId2"/>
          <a:stretch>
            <a:fillRect/>
          </a:stretch>
        </p:blipFill>
        <p:spPr>
          <a:xfrm>
            <a:off x="481263" y="1270000"/>
            <a:ext cx="7779286" cy="5510468"/>
          </a:xfrm>
          <a:prstGeom prst="rect">
            <a:avLst/>
          </a:prstGeom>
        </p:spPr>
      </p:pic>
    </p:spTree>
    <p:extLst>
      <p:ext uri="{BB962C8B-B14F-4D97-AF65-F5344CB8AC3E}">
        <p14:creationId xmlns:p14="http://schemas.microsoft.com/office/powerpoint/2010/main" val="1722844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latido del </a:t>
            </a:r>
            <a:r>
              <a:rPr lang="es-ES" dirty="0" err="1" smtClean="0"/>
              <a:t>coraz</a:t>
            </a:r>
            <a:r>
              <a:rPr lang="es-ES_tradnl" dirty="0" err="1" smtClean="0"/>
              <a:t>ón</a:t>
            </a:r>
            <a:endParaRPr lang="es-ES" dirty="0"/>
          </a:p>
        </p:txBody>
      </p:sp>
      <p:pic>
        <p:nvPicPr>
          <p:cNvPr id="4" name="Marcador de contenido 3"/>
          <p:cNvPicPr>
            <a:picLocks noGrp="1" noChangeAspect="1"/>
          </p:cNvPicPr>
          <p:nvPr>
            <p:ph idx="1"/>
          </p:nvPr>
        </p:nvPicPr>
        <p:blipFill>
          <a:blip r:embed="rId2"/>
          <a:stretch>
            <a:fillRect/>
          </a:stretch>
        </p:blipFill>
        <p:spPr>
          <a:xfrm>
            <a:off x="490093" y="1513306"/>
            <a:ext cx="7611170" cy="4779897"/>
          </a:xfrm>
          <a:prstGeom prst="rect">
            <a:avLst/>
          </a:prstGeom>
        </p:spPr>
      </p:pic>
      <p:pic>
        <p:nvPicPr>
          <p:cNvPr id="5" name="Imagen 4"/>
          <p:cNvPicPr>
            <a:picLocks noChangeAspect="1"/>
          </p:cNvPicPr>
          <p:nvPr/>
        </p:nvPicPr>
        <p:blipFill>
          <a:blip r:embed="rId3"/>
          <a:stretch>
            <a:fillRect/>
          </a:stretch>
        </p:blipFill>
        <p:spPr>
          <a:xfrm>
            <a:off x="5407191" y="2674"/>
            <a:ext cx="2881313" cy="2021305"/>
          </a:xfrm>
          <a:prstGeom prst="rect">
            <a:avLst/>
          </a:prstGeom>
        </p:spPr>
      </p:pic>
    </p:spTree>
    <p:extLst>
      <p:ext uri="{BB962C8B-B14F-4D97-AF65-F5344CB8AC3E}">
        <p14:creationId xmlns:p14="http://schemas.microsoft.com/office/powerpoint/2010/main" val="828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3. ¿ C</a:t>
            </a:r>
            <a:r>
              <a:rPr lang="es-ES_tradnl" dirty="0" err="1" smtClean="0"/>
              <a:t>ómo</a:t>
            </a:r>
            <a:r>
              <a:rPr lang="es-ES_tradnl" dirty="0" smtClean="0"/>
              <a:t> circula la sangre?</a:t>
            </a:r>
            <a:endParaRPr lang="es-ES" dirty="0"/>
          </a:p>
        </p:txBody>
      </p:sp>
      <p:sp>
        <p:nvSpPr>
          <p:cNvPr id="3" name="Marcador de contenido 2"/>
          <p:cNvSpPr>
            <a:spLocks noGrp="1"/>
          </p:cNvSpPr>
          <p:nvPr>
            <p:ph idx="1"/>
          </p:nvPr>
        </p:nvSpPr>
        <p:spPr/>
        <p:txBody>
          <a:bodyPr/>
          <a:lstStyle/>
          <a:p>
            <a:r>
              <a:rPr lang="es-ES" dirty="0" smtClean="0"/>
              <a:t>La sangre que llega al </a:t>
            </a:r>
            <a:r>
              <a:rPr lang="es-ES" dirty="0" err="1" smtClean="0"/>
              <a:t>coraz</a:t>
            </a:r>
            <a:r>
              <a:rPr lang="es-ES_tradnl" dirty="0" err="1" smtClean="0"/>
              <a:t>ón</a:t>
            </a:r>
            <a:r>
              <a:rPr lang="es-ES_tradnl" dirty="0" smtClean="0"/>
              <a:t> entra por las venas a las aurículas y sale del corazón por las arterias desde los ventrículos.</a:t>
            </a:r>
          </a:p>
          <a:p>
            <a:r>
              <a:rPr lang="es-ES_tradnl" dirty="0" smtClean="0"/>
              <a:t>La sangre de la parte izquierda no se mezcla con la de la derecha.</a:t>
            </a:r>
            <a:endParaRPr lang="es-ES" dirty="0"/>
          </a:p>
        </p:txBody>
      </p:sp>
      <p:pic>
        <p:nvPicPr>
          <p:cNvPr id="4" name="Imagen 3"/>
          <p:cNvPicPr>
            <a:picLocks noChangeAspect="1"/>
          </p:cNvPicPr>
          <p:nvPr/>
        </p:nvPicPr>
        <p:blipFill>
          <a:blip r:embed="rId2"/>
          <a:stretch>
            <a:fillRect/>
          </a:stretch>
        </p:blipFill>
        <p:spPr>
          <a:xfrm>
            <a:off x="914399" y="3128210"/>
            <a:ext cx="6898105" cy="3362573"/>
          </a:xfrm>
          <a:prstGeom prst="rect">
            <a:avLst/>
          </a:prstGeom>
        </p:spPr>
      </p:pic>
    </p:spTree>
    <p:extLst>
      <p:ext uri="{BB962C8B-B14F-4D97-AF65-F5344CB8AC3E}">
        <p14:creationId xmlns:p14="http://schemas.microsoft.com/office/powerpoint/2010/main" val="204182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677334" y="457201"/>
            <a:ext cx="7297338" cy="5703358"/>
          </a:xfrm>
          <a:prstGeom prst="rect">
            <a:avLst/>
          </a:prstGeom>
        </p:spPr>
      </p:pic>
    </p:spTree>
    <p:extLst>
      <p:ext uri="{BB962C8B-B14F-4D97-AF65-F5344CB8AC3E}">
        <p14:creationId xmlns:p14="http://schemas.microsoft.com/office/powerpoint/2010/main" val="951788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272843" y="304800"/>
            <a:ext cx="9294490" cy="5127625"/>
          </a:xfrm>
          <a:prstGeom prst="rect">
            <a:avLst/>
          </a:prstGeom>
        </p:spPr>
      </p:pic>
    </p:spTree>
    <p:extLst>
      <p:ext uri="{BB962C8B-B14F-4D97-AF65-F5344CB8AC3E}">
        <p14:creationId xmlns:p14="http://schemas.microsoft.com/office/powerpoint/2010/main" val="159897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1676400"/>
          </a:xfrm>
        </p:spPr>
        <p:txBody>
          <a:bodyPr>
            <a:normAutofit fontScale="90000"/>
          </a:bodyPr>
          <a:lstStyle/>
          <a:p>
            <a:r>
              <a:rPr lang="es-ES" dirty="0"/>
              <a:t>La especial </a:t>
            </a:r>
            <a:r>
              <a:rPr lang="es-ES" dirty="0" smtClean="0"/>
              <a:t>organización</a:t>
            </a:r>
            <a:r>
              <a:rPr lang="es-ES_tradnl" dirty="0" smtClean="0"/>
              <a:t> </a:t>
            </a:r>
            <a:r>
              <a:rPr lang="es-ES_tradnl" dirty="0"/>
              <a:t>de nuestro sistema circulatorio como un circuito doble cumple dos funciones:</a:t>
            </a:r>
            <a:br>
              <a:rPr lang="es-ES_tradnl" dirty="0"/>
            </a:br>
            <a:endParaRPr lang="es-ES" dirty="0"/>
          </a:p>
        </p:txBody>
      </p:sp>
      <p:sp>
        <p:nvSpPr>
          <p:cNvPr id="3" name="Marcador de contenido 2"/>
          <p:cNvSpPr>
            <a:spLocks noGrp="1"/>
          </p:cNvSpPr>
          <p:nvPr>
            <p:ph idx="1"/>
          </p:nvPr>
        </p:nvSpPr>
        <p:spPr>
          <a:xfrm>
            <a:off x="677334" y="2770189"/>
            <a:ext cx="8596668" cy="2987144"/>
          </a:xfrm>
        </p:spPr>
        <p:txBody>
          <a:bodyPr>
            <a:normAutofit/>
          </a:bodyPr>
          <a:lstStyle/>
          <a:p>
            <a:r>
              <a:rPr lang="es-ES_tradnl" b="1" dirty="0" smtClean="0"/>
              <a:t>Que la sangre pase por los pulmones, en los que se oxigena y elimina el dióxido de carbono, antes de ser distribuida hacia los órganos a los que suministra el oxígeno y retira el dióxido.</a:t>
            </a:r>
          </a:p>
          <a:p>
            <a:endParaRPr lang="es-ES_tradnl" dirty="0"/>
          </a:p>
          <a:p>
            <a:pPr marL="0" indent="0">
              <a:buNone/>
            </a:pPr>
            <a:endParaRPr lang="es-ES_tradnl" dirty="0" smtClean="0"/>
          </a:p>
          <a:p>
            <a:r>
              <a:rPr lang="es-ES_tradnl" b="1" dirty="0" smtClean="0"/>
              <a:t>Que los órganos de nuestro cuerpo reciban sangre rica en oxígeno y otros nutrientes, con independencia de los alejados que se </a:t>
            </a:r>
            <a:r>
              <a:rPr lang="es-ES_tradnl" b="1" dirty="0" smtClean="0"/>
              <a:t>encuentren </a:t>
            </a:r>
            <a:r>
              <a:rPr lang="es-ES_tradnl" b="1" dirty="0" smtClean="0"/>
              <a:t>del corazón.</a:t>
            </a:r>
          </a:p>
        </p:txBody>
      </p:sp>
    </p:spTree>
    <p:extLst>
      <p:ext uri="{BB962C8B-B14F-4D97-AF65-F5344CB8AC3E}">
        <p14:creationId xmlns:p14="http://schemas.microsoft.com/office/powerpoint/2010/main" val="890060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 </a:t>
            </a:r>
            <a:r>
              <a:rPr lang="es-ES" dirty="0" err="1" smtClean="0"/>
              <a:t>Qu</a:t>
            </a:r>
            <a:r>
              <a:rPr lang="es-ES_tradnl" dirty="0" smtClean="0"/>
              <a:t>é vamos a estudiar?</a:t>
            </a:r>
            <a:endParaRPr lang="es-ES" dirty="0"/>
          </a:p>
        </p:txBody>
      </p:sp>
      <p:sp>
        <p:nvSpPr>
          <p:cNvPr id="3" name="Marcador de contenido 2"/>
          <p:cNvSpPr>
            <a:spLocks noGrp="1"/>
          </p:cNvSpPr>
          <p:nvPr>
            <p:ph idx="1"/>
          </p:nvPr>
        </p:nvSpPr>
        <p:spPr/>
        <p:txBody>
          <a:bodyPr/>
          <a:lstStyle/>
          <a:p>
            <a:r>
              <a:rPr lang="es-ES" b="1" dirty="0" smtClean="0">
                <a:latin typeface="Chalkduster" charset="0"/>
                <a:ea typeface="Chalkduster" charset="0"/>
                <a:cs typeface="Chalkduster" charset="0"/>
              </a:rPr>
              <a:t>El sistema circulatorio  y la sangre</a:t>
            </a:r>
          </a:p>
          <a:p>
            <a:r>
              <a:rPr lang="es-ES" b="1" dirty="0" smtClean="0">
                <a:latin typeface="Chalkduster" charset="0"/>
                <a:ea typeface="Chalkduster" charset="0"/>
                <a:cs typeface="Chalkduster" charset="0"/>
              </a:rPr>
              <a:t>Los vasos </a:t>
            </a:r>
            <a:r>
              <a:rPr lang="es-ES" b="1" dirty="0" err="1" smtClean="0">
                <a:latin typeface="Chalkduster" charset="0"/>
                <a:ea typeface="Chalkduster" charset="0"/>
                <a:cs typeface="Chalkduster" charset="0"/>
              </a:rPr>
              <a:t>sang</a:t>
            </a:r>
            <a:r>
              <a:rPr lang="es-ES_tradnl" b="1" dirty="0" err="1" smtClean="0">
                <a:latin typeface="Chalkduster" charset="0"/>
                <a:ea typeface="Chalkduster" charset="0"/>
                <a:cs typeface="Chalkduster" charset="0"/>
              </a:rPr>
              <a:t>uíneos</a:t>
            </a:r>
            <a:r>
              <a:rPr lang="es-ES_tradnl" b="1" dirty="0" smtClean="0">
                <a:latin typeface="Chalkduster" charset="0"/>
                <a:ea typeface="Chalkduster" charset="0"/>
                <a:cs typeface="Chalkduster" charset="0"/>
              </a:rPr>
              <a:t> y el corazón</a:t>
            </a:r>
          </a:p>
          <a:p>
            <a:r>
              <a:rPr lang="es-ES_tradnl" b="1" dirty="0" smtClean="0">
                <a:latin typeface="Chalkduster" charset="0"/>
                <a:ea typeface="Chalkduster" charset="0"/>
                <a:cs typeface="Chalkduster" charset="0"/>
              </a:rPr>
              <a:t>¿ Cómo circula la sangre?</a:t>
            </a:r>
          </a:p>
          <a:p>
            <a:r>
              <a:rPr lang="es-ES_tradnl" b="1" dirty="0" smtClean="0">
                <a:latin typeface="Chalkduster" charset="0"/>
                <a:ea typeface="Chalkduster" charset="0"/>
                <a:cs typeface="Chalkduster" charset="0"/>
              </a:rPr>
              <a:t>EL sistema circulatorio y la salud</a:t>
            </a:r>
          </a:p>
          <a:p>
            <a:r>
              <a:rPr lang="es-ES_tradnl" b="1" dirty="0" smtClean="0">
                <a:latin typeface="Chalkduster" charset="0"/>
                <a:ea typeface="Chalkduster" charset="0"/>
                <a:cs typeface="Chalkduster" charset="0"/>
              </a:rPr>
              <a:t>El sistema urinario</a:t>
            </a:r>
          </a:p>
          <a:p>
            <a:r>
              <a:rPr lang="es-ES_tradnl" b="1" dirty="0" smtClean="0">
                <a:latin typeface="Chalkduster" charset="0"/>
                <a:ea typeface="Chalkduster" charset="0"/>
                <a:cs typeface="Chalkduster" charset="0"/>
              </a:rPr>
              <a:t>Los riñones</a:t>
            </a:r>
          </a:p>
          <a:p>
            <a:r>
              <a:rPr lang="es-ES_tradnl" b="1" dirty="0" smtClean="0">
                <a:latin typeface="Chalkduster" charset="0"/>
                <a:ea typeface="Chalkduster" charset="0"/>
                <a:cs typeface="Chalkduster" charset="0"/>
              </a:rPr>
              <a:t>Desechos del organismo</a:t>
            </a:r>
          </a:p>
          <a:p>
            <a:r>
              <a:rPr lang="es-ES_tradnl" b="1" dirty="0" smtClean="0">
                <a:latin typeface="Chalkduster" charset="0"/>
                <a:ea typeface="Chalkduster" charset="0"/>
                <a:cs typeface="Chalkduster" charset="0"/>
              </a:rPr>
              <a:t>El sistema urinario y la salud</a:t>
            </a:r>
          </a:p>
          <a:p>
            <a:endParaRPr lang="es-ES" dirty="0" smtClean="0"/>
          </a:p>
        </p:txBody>
      </p:sp>
    </p:spTree>
    <p:extLst>
      <p:ext uri="{BB962C8B-B14F-4D97-AF65-F5344CB8AC3E}">
        <p14:creationId xmlns:p14="http://schemas.microsoft.com/office/powerpoint/2010/main" val="196070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13000" b="-13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1. El sistema circulatorio y la sangre</a:t>
            </a:r>
            <a:endParaRPr lang="es-ES" dirty="0"/>
          </a:p>
        </p:txBody>
      </p:sp>
      <p:sp>
        <p:nvSpPr>
          <p:cNvPr id="3" name="Marcador de contenido 2"/>
          <p:cNvSpPr>
            <a:spLocks noGrp="1"/>
          </p:cNvSpPr>
          <p:nvPr>
            <p:ph idx="1"/>
          </p:nvPr>
        </p:nvSpPr>
        <p:spPr/>
        <p:txBody>
          <a:bodyPr>
            <a:normAutofit/>
          </a:bodyPr>
          <a:lstStyle/>
          <a:p>
            <a:r>
              <a:rPr lang="es-ES_tradnl" sz="2400" b="1" dirty="0" smtClean="0">
                <a:solidFill>
                  <a:schemeClr val="bg1"/>
                </a:solidFill>
              </a:rPr>
              <a:t>Se encarga de  </a:t>
            </a:r>
            <a:r>
              <a:rPr lang="es-ES_tradnl" sz="2400" b="1" dirty="0">
                <a:solidFill>
                  <a:schemeClr val="bg1"/>
                </a:solidFill>
              </a:rPr>
              <a:t>transportar los nutrientes y el oxigeno a todas las células del cuerpo y retirar de ellas las sustancias de desecho procedentes de la actividad</a:t>
            </a:r>
            <a:r>
              <a:rPr lang="es-ES_tradnl" sz="2400" b="1" dirty="0" smtClean="0">
                <a:solidFill>
                  <a:schemeClr val="bg1"/>
                </a:solidFill>
              </a:rPr>
              <a:t>.</a:t>
            </a:r>
          </a:p>
          <a:p>
            <a:endParaRPr lang="es-ES_tradnl" sz="2400" b="1" dirty="0">
              <a:solidFill>
                <a:schemeClr val="bg1"/>
              </a:solidFill>
            </a:endParaRPr>
          </a:p>
          <a:p>
            <a:pPr marL="0" indent="0">
              <a:buNone/>
            </a:pPr>
            <a:endParaRPr lang="es-ES_tradnl" sz="2400" b="1" dirty="0">
              <a:solidFill>
                <a:schemeClr val="bg1"/>
              </a:solidFill>
            </a:endParaRPr>
          </a:p>
          <a:p>
            <a:r>
              <a:rPr lang="es-ES" sz="2400" b="1" dirty="0" smtClean="0">
                <a:solidFill>
                  <a:schemeClr val="bg1"/>
                </a:solidFill>
              </a:rPr>
              <a:t>SE transportan a </a:t>
            </a:r>
            <a:r>
              <a:rPr lang="es-ES" sz="2400" b="1" dirty="0" err="1" smtClean="0">
                <a:solidFill>
                  <a:schemeClr val="bg1"/>
                </a:solidFill>
              </a:rPr>
              <a:t>trav</a:t>
            </a:r>
            <a:r>
              <a:rPr lang="es-ES_tradnl" sz="2400" b="1" dirty="0" err="1" smtClean="0">
                <a:solidFill>
                  <a:schemeClr val="bg1"/>
                </a:solidFill>
              </a:rPr>
              <a:t>és</a:t>
            </a:r>
            <a:r>
              <a:rPr lang="es-ES_tradnl" sz="2400" b="1" dirty="0" smtClean="0">
                <a:solidFill>
                  <a:schemeClr val="bg1"/>
                </a:solidFill>
              </a:rPr>
              <a:t> de un líquido, la sangre que permanece siempre en el interior de tubos o vasos por los que circula, impulsada por el corazón.</a:t>
            </a:r>
            <a:endParaRPr lang="es-ES" sz="2400" b="1" dirty="0">
              <a:solidFill>
                <a:schemeClr val="bg1"/>
              </a:solidFill>
            </a:endParaRPr>
          </a:p>
        </p:txBody>
      </p:sp>
    </p:spTree>
    <p:extLst>
      <p:ext uri="{BB962C8B-B14F-4D97-AF65-F5344CB8AC3E}">
        <p14:creationId xmlns:p14="http://schemas.microsoft.com/office/powerpoint/2010/main" val="47803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77334" y="504275"/>
            <a:ext cx="8177908" cy="6353725"/>
          </a:xfrm>
          <a:prstGeom prst="rect">
            <a:avLst/>
          </a:prstGeom>
        </p:spPr>
      </p:pic>
    </p:spTree>
    <p:extLst>
      <p:ext uri="{BB962C8B-B14F-4D97-AF65-F5344CB8AC3E}">
        <p14:creationId xmlns:p14="http://schemas.microsoft.com/office/powerpoint/2010/main" val="452825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8477" y="234846"/>
            <a:ext cx="8596668" cy="1320800"/>
          </a:xfrm>
        </p:spPr>
        <p:txBody>
          <a:bodyPr/>
          <a:lstStyle/>
          <a:p>
            <a:r>
              <a:rPr lang="es-ES" dirty="0" smtClean="0"/>
              <a:t/>
            </a:r>
            <a:br>
              <a:rPr lang="es-ES" dirty="0" smtClean="0"/>
            </a:br>
            <a:r>
              <a:rPr lang="es-ES" dirty="0" smtClean="0"/>
              <a:t>La sangre.</a:t>
            </a:r>
            <a:endParaRPr lang="es-ES" dirty="0"/>
          </a:p>
        </p:txBody>
      </p:sp>
      <p:sp>
        <p:nvSpPr>
          <p:cNvPr id="3" name="Marcador de contenido 2"/>
          <p:cNvSpPr>
            <a:spLocks noGrp="1"/>
          </p:cNvSpPr>
          <p:nvPr>
            <p:ph idx="1"/>
          </p:nvPr>
        </p:nvSpPr>
        <p:spPr>
          <a:xfrm>
            <a:off x="528477" y="1795624"/>
            <a:ext cx="9979628" cy="4797681"/>
          </a:xfrm>
        </p:spPr>
        <p:txBody>
          <a:bodyPr>
            <a:normAutofit/>
          </a:bodyPr>
          <a:lstStyle/>
          <a:p>
            <a:r>
              <a:rPr lang="es-ES" dirty="0" smtClean="0"/>
              <a:t>Es </a:t>
            </a:r>
            <a:r>
              <a:rPr lang="es-ES_tradnl" dirty="0" smtClean="0"/>
              <a:t>un líquido viscoso, de color rojo y de sabor salado que circula por el interior de los vasos sanguíneos.</a:t>
            </a:r>
          </a:p>
          <a:p>
            <a:pPr>
              <a:lnSpc>
                <a:spcPct val="120000"/>
              </a:lnSpc>
              <a:buFont typeface="Arial" charset="0"/>
              <a:buChar char="•"/>
            </a:pPr>
            <a:endParaRPr lang="es-ES_tradnl" b="1" dirty="0" smtClean="0">
              <a:solidFill>
                <a:schemeClr val="tx1"/>
              </a:solidFill>
            </a:endParaRPr>
          </a:p>
          <a:p>
            <a:pPr>
              <a:lnSpc>
                <a:spcPct val="120000"/>
              </a:lnSpc>
              <a:buFont typeface="Arial" charset="0"/>
              <a:buChar char="•"/>
            </a:pPr>
            <a:endParaRPr lang="es-ES_tradnl" b="1" dirty="0">
              <a:solidFill>
                <a:schemeClr val="tx1"/>
              </a:solidFill>
            </a:endParaRPr>
          </a:p>
          <a:p>
            <a:pPr>
              <a:lnSpc>
                <a:spcPct val="120000"/>
              </a:lnSpc>
              <a:buFont typeface="Arial" charset="0"/>
              <a:buChar char="•"/>
            </a:pPr>
            <a:endParaRPr lang="es-ES_tradnl" b="1" dirty="0" smtClean="0">
              <a:solidFill>
                <a:schemeClr val="tx1"/>
              </a:solidFill>
            </a:endParaRPr>
          </a:p>
          <a:p>
            <a:pPr>
              <a:lnSpc>
                <a:spcPct val="120000"/>
              </a:lnSpc>
              <a:buFont typeface="Arial" charset="0"/>
              <a:buChar char="•"/>
            </a:pPr>
            <a:endParaRPr lang="es-ES_tradnl" b="1" dirty="0" smtClean="0">
              <a:solidFill>
                <a:schemeClr val="tx1"/>
              </a:solidFill>
            </a:endParaRPr>
          </a:p>
          <a:p>
            <a:pPr>
              <a:lnSpc>
                <a:spcPct val="120000"/>
              </a:lnSpc>
              <a:buFont typeface="Arial" charset="0"/>
              <a:buChar char="•"/>
            </a:pPr>
            <a:endParaRPr lang="es-ES_tradnl" b="1" dirty="0">
              <a:solidFill>
                <a:schemeClr val="tx1"/>
              </a:solidFill>
            </a:endParaRPr>
          </a:p>
          <a:p>
            <a:pPr>
              <a:lnSpc>
                <a:spcPct val="120000"/>
              </a:lnSpc>
              <a:buFont typeface="Arial" charset="0"/>
              <a:buChar char="•"/>
            </a:pPr>
            <a:endParaRPr lang="es-ES_tradnl" b="1" dirty="0">
              <a:solidFill>
                <a:schemeClr val="tx1"/>
              </a:solidFill>
            </a:endParaRPr>
          </a:p>
          <a:p>
            <a:pPr>
              <a:lnSpc>
                <a:spcPct val="120000"/>
              </a:lnSpc>
              <a:buFont typeface="Arial" charset="0"/>
              <a:buChar char="•"/>
            </a:pPr>
            <a:endParaRPr lang="es-ES_tradnl" b="1" dirty="0" smtClean="0">
              <a:solidFill>
                <a:schemeClr val="tx1"/>
              </a:solidFill>
            </a:endParaRPr>
          </a:p>
          <a:p>
            <a:pPr>
              <a:lnSpc>
                <a:spcPct val="120000"/>
              </a:lnSpc>
              <a:buFont typeface="Arial" charset="0"/>
              <a:buChar char="•"/>
            </a:pPr>
            <a:endParaRPr lang="es-ES_tradnl" b="1" dirty="0" smtClean="0">
              <a:solidFill>
                <a:schemeClr val="tx1"/>
              </a:solidFill>
            </a:endParaRPr>
          </a:p>
          <a:p>
            <a:pPr>
              <a:lnSpc>
                <a:spcPct val="120000"/>
              </a:lnSpc>
            </a:pPr>
            <a:r>
              <a:rPr lang="es-ES_tradnl" dirty="0" smtClean="0">
                <a:solidFill>
                  <a:schemeClr val="tx1"/>
                </a:solidFill>
              </a:rPr>
              <a:t>Formada por el </a:t>
            </a:r>
            <a:r>
              <a:rPr lang="es-ES_tradnl" b="1" u="sng" dirty="0" smtClean="0">
                <a:solidFill>
                  <a:srgbClr val="FF0000"/>
                </a:solidFill>
              </a:rPr>
              <a:t>plasma y células sanguíneas</a:t>
            </a:r>
          </a:p>
          <a:p>
            <a:pPr>
              <a:buFont typeface="Arial" charset="0"/>
              <a:buChar char="•"/>
            </a:pPr>
            <a:endParaRPr lang="es-ES_tradnl" dirty="0" smtClean="0"/>
          </a:p>
          <a:p>
            <a:pPr marL="0" indent="0">
              <a:buNone/>
            </a:pPr>
            <a:endParaRPr lang="es-ES_tradnl" dirty="0" smtClean="0"/>
          </a:p>
        </p:txBody>
      </p:sp>
      <p:pic>
        <p:nvPicPr>
          <p:cNvPr id="6" name="Imagen 5"/>
          <p:cNvPicPr>
            <a:picLocks noChangeAspect="1"/>
          </p:cNvPicPr>
          <p:nvPr/>
        </p:nvPicPr>
        <p:blipFill>
          <a:blip r:embed="rId2"/>
          <a:stretch>
            <a:fillRect/>
          </a:stretch>
        </p:blipFill>
        <p:spPr>
          <a:xfrm>
            <a:off x="2268107" y="2279306"/>
            <a:ext cx="4419454" cy="2913407"/>
          </a:xfrm>
          <a:prstGeom prst="rect">
            <a:avLst/>
          </a:prstGeom>
        </p:spPr>
      </p:pic>
    </p:spTree>
    <p:extLst>
      <p:ext uri="{BB962C8B-B14F-4D97-AF65-F5344CB8AC3E}">
        <p14:creationId xmlns:p14="http://schemas.microsoft.com/office/powerpoint/2010/main" val="1470332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Las c</a:t>
            </a:r>
            <a:r>
              <a:rPr lang="es-ES_tradnl" dirty="0" err="1" smtClean="0"/>
              <a:t>élulas</a:t>
            </a:r>
            <a:r>
              <a:rPr lang="es-ES_tradnl" dirty="0" smtClean="0"/>
              <a:t> sanguíneas</a:t>
            </a:r>
            <a:endParaRPr lang="es-ES" dirty="0"/>
          </a:p>
        </p:txBody>
      </p:sp>
      <p:pic>
        <p:nvPicPr>
          <p:cNvPr id="4" name="Marcador de contenido 3"/>
          <p:cNvPicPr>
            <a:picLocks noGrp="1" noChangeAspect="1"/>
          </p:cNvPicPr>
          <p:nvPr>
            <p:ph idx="1"/>
          </p:nvPr>
        </p:nvPicPr>
        <p:blipFill>
          <a:blip r:embed="rId2"/>
          <a:stretch>
            <a:fillRect/>
          </a:stretch>
        </p:blipFill>
        <p:spPr>
          <a:xfrm>
            <a:off x="677334" y="1636295"/>
            <a:ext cx="9304167" cy="4381667"/>
          </a:xfrm>
          <a:prstGeom prst="rect">
            <a:avLst/>
          </a:prstGeom>
        </p:spPr>
      </p:pic>
    </p:spTree>
    <p:extLst>
      <p:ext uri="{BB962C8B-B14F-4D97-AF65-F5344CB8AC3E}">
        <p14:creationId xmlns:p14="http://schemas.microsoft.com/office/powerpoint/2010/main" val="454333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1110470" y="609600"/>
            <a:ext cx="6156603" cy="6007029"/>
          </a:xfrm>
          <a:prstGeom prst="rect">
            <a:avLst/>
          </a:prstGeom>
        </p:spPr>
      </p:pic>
    </p:spTree>
    <p:extLst>
      <p:ext uri="{BB962C8B-B14F-4D97-AF65-F5344CB8AC3E}">
        <p14:creationId xmlns:p14="http://schemas.microsoft.com/office/powerpoint/2010/main" val="294110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Las funciones de la sangre</a:t>
            </a:r>
            <a:endParaRPr lang="es-ES" dirty="0"/>
          </a:p>
        </p:txBody>
      </p:sp>
      <p:pic>
        <p:nvPicPr>
          <p:cNvPr id="4" name="Marcador de contenido 3"/>
          <p:cNvPicPr>
            <a:picLocks noGrp="1" noChangeAspect="1"/>
          </p:cNvPicPr>
          <p:nvPr>
            <p:ph idx="1"/>
          </p:nvPr>
        </p:nvPicPr>
        <p:blipFill>
          <a:blip r:embed="rId2"/>
          <a:stretch>
            <a:fillRect/>
          </a:stretch>
        </p:blipFill>
        <p:spPr>
          <a:xfrm>
            <a:off x="417115" y="1515980"/>
            <a:ext cx="9524420" cy="4405730"/>
          </a:xfrm>
          <a:prstGeom prst="rect">
            <a:avLst/>
          </a:prstGeom>
        </p:spPr>
      </p:pic>
    </p:spTree>
    <p:extLst>
      <p:ext uri="{BB962C8B-B14F-4D97-AF65-F5344CB8AC3E}">
        <p14:creationId xmlns:p14="http://schemas.microsoft.com/office/powerpoint/2010/main" val="1088590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sistema </a:t>
            </a:r>
            <a:r>
              <a:rPr lang="es-ES" dirty="0" err="1" smtClean="0"/>
              <a:t>linf</a:t>
            </a:r>
            <a:r>
              <a:rPr lang="es-ES_tradnl" dirty="0" smtClean="0"/>
              <a:t>ático</a:t>
            </a:r>
            <a:endParaRPr lang="es-ES" dirty="0"/>
          </a:p>
        </p:txBody>
      </p:sp>
      <p:sp>
        <p:nvSpPr>
          <p:cNvPr id="3" name="Marcador de contenido 2"/>
          <p:cNvSpPr>
            <a:spLocks noGrp="1"/>
          </p:cNvSpPr>
          <p:nvPr>
            <p:ph idx="1"/>
          </p:nvPr>
        </p:nvSpPr>
        <p:spPr/>
        <p:txBody>
          <a:bodyPr/>
          <a:lstStyle/>
          <a:p>
            <a:r>
              <a:rPr lang="es-ES" dirty="0" smtClean="0"/>
              <a:t>Sistema de transporte similar al circulatorio, pero no transporte sangre sino </a:t>
            </a:r>
            <a:r>
              <a:rPr lang="es-ES" b="1" dirty="0" smtClean="0"/>
              <a:t>linfa</a:t>
            </a:r>
            <a:r>
              <a:rPr lang="es-ES" dirty="0" smtClean="0"/>
              <a:t>, un l</a:t>
            </a:r>
            <a:r>
              <a:rPr lang="es-ES_tradnl" dirty="0" err="1" smtClean="0"/>
              <a:t>íquido</a:t>
            </a:r>
            <a:r>
              <a:rPr lang="es-ES_tradnl" dirty="0" smtClean="0"/>
              <a:t> incoloro compuesto de glóbulos blancos, proteínas, grasas y sales que viaja desde los tejidos hasta la sangre a través de los </a:t>
            </a:r>
            <a:r>
              <a:rPr lang="es-ES_tradnl" b="1" dirty="0" smtClean="0"/>
              <a:t>vasos linfáticos.</a:t>
            </a:r>
          </a:p>
          <a:p>
            <a:r>
              <a:rPr lang="es-ES_tradnl" dirty="0" smtClean="0"/>
              <a:t>En el sistema linfático no existe una bomba que impulse a la </a:t>
            </a:r>
            <a:r>
              <a:rPr lang="es-ES_tradnl" dirty="0" err="1" smtClean="0"/>
              <a:t>linfa,sino</a:t>
            </a:r>
            <a:r>
              <a:rPr lang="es-ES_tradnl" dirty="0" smtClean="0"/>
              <a:t> que esta se mueve aprovechando las contracciones musculares. </a:t>
            </a:r>
          </a:p>
          <a:p>
            <a:r>
              <a:rPr lang="es-ES_tradnl" dirty="0" smtClean="0"/>
              <a:t>Hay </a:t>
            </a:r>
            <a:r>
              <a:rPr lang="es-ES_tradnl" b="1" dirty="0" smtClean="0"/>
              <a:t>ganglios linfáticos </a:t>
            </a:r>
            <a:r>
              <a:rPr lang="es-ES_tradnl" dirty="0" smtClean="0"/>
              <a:t>y </a:t>
            </a:r>
            <a:r>
              <a:rPr lang="es-ES_tradnl" b="1" dirty="0" smtClean="0"/>
              <a:t>órganos linfoides</a:t>
            </a:r>
            <a:r>
              <a:rPr lang="es-ES_tradnl" dirty="0" smtClean="0"/>
              <a:t>, como el </a:t>
            </a:r>
            <a:r>
              <a:rPr lang="es-ES_tradnl" b="1" dirty="0" smtClean="0"/>
              <a:t>timo</a:t>
            </a:r>
            <a:r>
              <a:rPr lang="es-ES_tradnl" dirty="0" smtClean="0"/>
              <a:t>, el </a:t>
            </a:r>
            <a:r>
              <a:rPr lang="es-ES_tradnl" b="1" dirty="0" err="1" smtClean="0"/>
              <a:t>bazo</a:t>
            </a:r>
            <a:r>
              <a:rPr lang="es-ES_tradnl" dirty="0" err="1" smtClean="0"/>
              <a:t>,la</a:t>
            </a:r>
            <a:r>
              <a:rPr lang="es-ES_tradnl" dirty="0" smtClean="0"/>
              <a:t> </a:t>
            </a:r>
            <a:r>
              <a:rPr lang="es-ES_tradnl" b="1" dirty="0" smtClean="0"/>
              <a:t>médula ósea </a:t>
            </a:r>
            <a:r>
              <a:rPr lang="es-ES_tradnl" dirty="0" smtClean="0"/>
              <a:t>y las </a:t>
            </a:r>
            <a:r>
              <a:rPr lang="es-ES_tradnl" b="1" dirty="0" err="1" smtClean="0"/>
              <a:t>amigdalas</a:t>
            </a:r>
            <a:r>
              <a:rPr lang="es-ES_tradnl" b="1" dirty="0" smtClean="0"/>
              <a:t>.</a:t>
            </a:r>
          </a:p>
          <a:p>
            <a:r>
              <a:rPr lang="es-ES_tradnl" dirty="0" smtClean="0"/>
              <a:t>Su función es filtrar la </a:t>
            </a:r>
            <a:r>
              <a:rPr lang="es-ES_tradnl" b="1" dirty="0" smtClean="0"/>
              <a:t>linfa  desustancias extrañas y destruirlas., así como los glóbulos blancos.</a:t>
            </a:r>
            <a:endParaRPr lang="es-ES" b="1" dirty="0"/>
          </a:p>
        </p:txBody>
      </p:sp>
    </p:spTree>
    <p:extLst>
      <p:ext uri="{BB962C8B-B14F-4D97-AF65-F5344CB8AC3E}">
        <p14:creationId xmlns:p14="http://schemas.microsoft.com/office/powerpoint/2010/main" val="1304811783"/>
      </p:ext>
    </p:extLst>
  </p:cSld>
  <p:clrMapOvr>
    <a:masterClrMapping/>
  </p:clrMapOvr>
</p:sld>
</file>

<file path=ppt/theme/theme1.xml><?xml version="1.0" encoding="utf-8"?>
<a:theme xmlns:a="http://schemas.openxmlformats.org/drawingml/2006/main" name="Faceta">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140</TotalTime>
  <Words>584</Words>
  <Application>Microsoft Macintosh PowerPoint</Application>
  <PresentationFormat>Panorámica</PresentationFormat>
  <Paragraphs>55</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Chalkduster</vt:lpstr>
      <vt:lpstr>Trebuchet MS</vt:lpstr>
      <vt:lpstr>Wingdings</vt:lpstr>
      <vt:lpstr>Wingdings 3</vt:lpstr>
      <vt:lpstr>Faceta</vt:lpstr>
      <vt:lpstr>Unidad 4:   La eliminación de los desechos y el transporte</vt:lpstr>
      <vt:lpstr>¿ Qué vamos a estudiar?</vt:lpstr>
      <vt:lpstr>1. El sistema circulatorio y la sangre</vt:lpstr>
      <vt:lpstr>Presentación de PowerPoint</vt:lpstr>
      <vt:lpstr> La sangre.</vt:lpstr>
      <vt:lpstr>Las células sanguíneas</vt:lpstr>
      <vt:lpstr>Presentación de PowerPoint</vt:lpstr>
      <vt:lpstr>Las funciones de la sangre</vt:lpstr>
      <vt:lpstr>El sistema linfático</vt:lpstr>
      <vt:lpstr>Presentación de PowerPoint</vt:lpstr>
      <vt:lpstr>2. Los vasos sanguíneos y el corazón.</vt:lpstr>
      <vt:lpstr>Los vasos sanguíneos</vt:lpstr>
      <vt:lpstr>El corazón</vt:lpstr>
      <vt:lpstr>El corazón</vt:lpstr>
      <vt:lpstr>El latido del corazón</vt:lpstr>
      <vt:lpstr>3. ¿ Cómo circula la sangre?</vt:lpstr>
      <vt:lpstr>Presentación de PowerPoint</vt:lpstr>
      <vt:lpstr>Presentación de PowerPoint</vt:lpstr>
      <vt:lpstr>La especial organización de nuestro sistema circulatorio como un circuito doble cumple dos funciones: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4:   La eliminación de los desechos y el transporte</dc:title>
  <dc:creator>marta vallejo</dc:creator>
  <cp:lastModifiedBy>marta vallejo</cp:lastModifiedBy>
  <cp:revision>11</cp:revision>
  <dcterms:created xsi:type="dcterms:W3CDTF">2021-02-08T16:34:05Z</dcterms:created>
  <dcterms:modified xsi:type="dcterms:W3CDTF">2021-03-05T21:45:50Z</dcterms:modified>
</cp:coreProperties>
</file>